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3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36"/>
  </p:notesMasterIdLst>
  <p:sldIdLst>
    <p:sldId id="289" r:id="rId2"/>
    <p:sldId id="450" r:id="rId3"/>
    <p:sldId id="449" r:id="rId4"/>
    <p:sldId id="452" r:id="rId5"/>
    <p:sldId id="451" r:id="rId6"/>
    <p:sldId id="453" r:id="rId7"/>
    <p:sldId id="454" r:id="rId8"/>
    <p:sldId id="377" r:id="rId9"/>
    <p:sldId id="412" r:id="rId10"/>
    <p:sldId id="424" r:id="rId11"/>
    <p:sldId id="441" r:id="rId12"/>
    <p:sldId id="446" r:id="rId13"/>
    <p:sldId id="456" r:id="rId14"/>
    <p:sldId id="457" r:id="rId15"/>
    <p:sldId id="445" r:id="rId16"/>
    <p:sldId id="458" r:id="rId17"/>
    <p:sldId id="459" r:id="rId18"/>
    <p:sldId id="461" r:id="rId19"/>
    <p:sldId id="463" r:id="rId20"/>
    <p:sldId id="464" r:id="rId21"/>
    <p:sldId id="462" r:id="rId22"/>
    <p:sldId id="471" r:id="rId23"/>
    <p:sldId id="472" r:id="rId24"/>
    <p:sldId id="470" r:id="rId25"/>
    <p:sldId id="465" r:id="rId26"/>
    <p:sldId id="466" r:id="rId27"/>
    <p:sldId id="423" r:id="rId28"/>
    <p:sldId id="425" r:id="rId29"/>
    <p:sldId id="427" r:id="rId30"/>
    <p:sldId id="467" r:id="rId31"/>
    <p:sldId id="474" r:id="rId32"/>
    <p:sldId id="431" r:id="rId33"/>
    <p:sldId id="468" r:id="rId34"/>
    <p:sldId id="259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 Xuan" initials="WX" lastIdx="2" clrIdx="0">
    <p:extLst>
      <p:ext uri="{19B8F6BF-5375-455C-9EA6-DF929625EA0E}">
        <p15:presenceInfo xmlns:p15="http://schemas.microsoft.com/office/powerpoint/2012/main" userId="8dfa2f8e3f1a8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181818"/>
    <a:srgbClr val="FA2729"/>
    <a:srgbClr val="BFE2F3"/>
    <a:srgbClr val="3C3E41"/>
    <a:srgbClr val="FFFFFF"/>
    <a:srgbClr val="C31823"/>
    <a:srgbClr val="C9151E"/>
    <a:srgbClr val="E9CBBC"/>
    <a:srgbClr val="E0A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4" autoAdjust="0"/>
    <p:restoredTop sz="75442" autoAdjust="0"/>
  </p:normalViewPr>
  <p:slideViewPr>
    <p:cSldViewPr snapToGrid="0">
      <p:cViewPr varScale="1">
        <p:scale>
          <a:sx n="95" d="100"/>
          <a:sy n="95" d="100"/>
        </p:scale>
        <p:origin x="2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492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56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001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70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7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update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2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614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2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9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6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update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60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8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756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89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1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Consolas" panose="020B0609020204030204" pitchFamily="49" charset="0"/>
              </a:defRPr>
            </a:lvl1pPr>
            <a:lvl2pPr>
              <a:buClr>
                <a:schemeClr val="accent1"/>
              </a:buClr>
              <a:defRPr sz="1800">
                <a:latin typeface="Consolas" panose="020B0609020204030204" pitchFamily="49" charset="0"/>
              </a:defRPr>
            </a:lvl2pPr>
            <a:lvl3pPr>
              <a:buClr>
                <a:schemeClr val="accent1"/>
              </a:buClr>
              <a:defRPr sz="1600">
                <a:latin typeface="Consolas" panose="020B0609020204030204" pitchFamily="49" charset="0"/>
              </a:defRPr>
            </a:lvl3pPr>
            <a:lvl4pPr>
              <a:buClr>
                <a:schemeClr val="accent1"/>
              </a:buClr>
              <a:defRPr sz="1400">
                <a:latin typeface="Consolas" panose="020B0609020204030204" pitchFamily="49" charset="0"/>
              </a:defRPr>
            </a:lvl4pPr>
            <a:lvl5pPr>
              <a:buClr>
                <a:schemeClr val="accent1"/>
              </a:buClr>
              <a:defRPr sz="1400">
                <a:latin typeface="Consolas" panose="020B0609020204030204" pitchFamily="49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  <a:latin typeface="Consolas" panose="020B0609020204030204" pitchFamily="49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succes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ack_scene_whoami.mp4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gea.github.io/tutorial.md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conda.io/en/latest/miniconda.html" TargetMode="External"/><Relationship Id="rId4" Type="http://schemas.openxmlformats.org/officeDocument/2006/relationships/hyperlink" Target="https://www.anacond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9124" y="4315729"/>
            <a:ext cx="8325019" cy="1114192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的安装与使用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69125" y="5366271"/>
            <a:ext cx="5820358" cy="468179"/>
          </a:xfrm>
        </p:spPr>
        <p:txBody>
          <a:bodyPr/>
          <a:lstStyle/>
          <a:p>
            <a:r>
              <a:rPr lang="ja-JP" altLang="en-US"/>
              <a:t>魏煊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C3E9D-D567-4B79-EB92-6505CC409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36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50CEF1-4AA0-49D0-A75B-B9E60F8975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918" y="1649271"/>
            <a:ext cx="8372163" cy="4921498"/>
          </a:xfrm>
        </p:spPr>
        <p:txBody>
          <a:bodyPr>
            <a:normAutofit/>
          </a:bodyPr>
          <a:lstStyle/>
          <a:p>
            <a:r>
              <a:rPr lang="zh-CN" altLang="en-US" dirty="0"/>
              <a:t>在这个页面（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https://www.anaconda.com/download/success</a:t>
            </a:r>
            <a:r>
              <a:rPr lang="zh-CN" altLang="en-US" dirty="0"/>
              <a:t>）下载</a:t>
            </a:r>
            <a:r>
              <a:rPr lang="en-US" altLang="zh-CN" dirty="0" err="1">
                <a:solidFill>
                  <a:srgbClr val="FF0000"/>
                </a:solidFill>
              </a:rPr>
              <a:t>Miniconda</a:t>
            </a:r>
            <a:r>
              <a:rPr lang="zh-CN" altLang="en-US" dirty="0"/>
              <a:t>相应版本</a:t>
            </a:r>
            <a:endParaRPr lang="en-US" altLang="zh-CN" dirty="0"/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用户：下载</a:t>
            </a:r>
            <a:r>
              <a:rPr lang="en-US" altLang="zh-CN" dirty="0"/>
              <a:t>64-bit</a:t>
            </a:r>
            <a:r>
              <a:rPr lang="zh-CN" altLang="en-US" dirty="0"/>
              <a:t> </a:t>
            </a:r>
            <a:r>
              <a:rPr lang="en-US" altLang="zh-CN" dirty="0"/>
              <a:t>Graphical</a:t>
            </a:r>
            <a:r>
              <a:rPr lang="zh-CN" altLang="en-US" dirty="0"/>
              <a:t> </a:t>
            </a:r>
            <a:r>
              <a:rPr lang="en-US" altLang="zh-CN" dirty="0"/>
              <a:t>Installer</a:t>
            </a:r>
            <a:r>
              <a:rPr lang="zh-CN" altLang="en-US" dirty="0"/>
              <a:t>，并安装。安装过程类似于正常软件安装过程，可以自选安装盘符，其他默认即可。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注</a:t>
            </a:r>
            <a:r>
              <a:rPr lang="zh-CN" altLang="en-US" dirty="0"/>
              <a:t>：如果你的电脑用户名包含非英文字符</a:t>
            </a:r>
            <a:r>
              <a:rPr lang="en-US" altLang="zh-CN" dirty="0"/>
              <a:t>,</a:t>
            </a:r>
            <a:r>
              <a:rPr lang="zh-CN" altLang="en-US" dirty="0"/>
              <a:t>见下页</a:t>
            </a:r>
            <a:r>
              <a:rPr lang="en-US" altLang="zh-CN" dirty="0"/>
              <a:t>ppt</a:t>
            </a:r>
            <a:r>
              <a:rPr lang="zh-CN" altLang="en-US" dirty="0"/>
              <a:t>特别提醒</a:t>
            </a:r>
            <a:endParaRPr lang="en-US" altLang="zh-CN" dirty="0"/>
          </a:p>
          <a:p>
            <a:pPr lvl="1"/>
            <a:r>
              <a:rPr lang="en-US" altLang="zh-CN" dirty="0"/>
              <a:t>Mac</a:t>
            </a:r>
            <a:r>
              <a:rPr lang="zh-CN" altLang="en-US" dirty="0"/>
              <a:t>用户：下载</a:t>
            </a:r>
            <a:r>
              <a:rPr lang="en-US" altLang="zh-CN" dirty="0"/>
              <a:t>64-bit</a:t>
            </a:r>
            <a:r>
              <a:rPr lang="zh-CN" altLang="en-US" dirty="0"/>
              <a:t> </a:t>
            </a:r>
            <a:r>
              <a:rPr lang="en-US" altLang="zh-CN" dirty="0"/>
              <a:t>(Apple</a:t>
            </a:r>
            <a:r>
              <a:rPr lang="zh-CN" altLang="en-US" dirty="0"/>
              <a:t> </a:t>
            </a:r>
            <a:r>
              <a:rPr lang="en-US" altLang="zh-CN" dirty="0"/>
              <a:t>silicon/Intel</a:t>
            </a:r>
            <a:r>
              <a:rPr lang="zh-CN" altLang="en-US" dirty="0"/>
              <a:t> </a:t>
            </a:r>
            <a:r>
              <a:rPr lang="en-US" altLang="zh-CN" dirty="0"/>
              <a:t>chip)</a:t>
            </a:r>
            <a:r>
              <a:rPr lang="zh-CN" altLang="en-US" dirty="0"/>
              <a:t> </a:t>
            </a:r>
            <a:r>
              <a:rPr lang="en-US" altLang="zh-CN" dirty="0"/>
              <a:t>Graphical</a:t>
            </a:r>
            <a:r>
              <a:rPr lang="zh-CN" altLang="en-US" dirty="0"/>
              <a:t> </a:t>
            </a:r>
            <a:r>
              <a:rPr lang="en-US" altLang="zh-CN" dirty="0"/>
              <a:t>Installer</a:t>
            </a:r>
            <a:r>
              <a:rPr lang="zh-CN" altLang="en-US" dirty="0"/>
              <a:t>，并安装，安装过程类似于正常软件安装过程，其他默认即可。</a:t>
            </a:r>
            <a:endParaRPr lang="en-US" altLang="zh-CN" dirty="0"/>
          </a:p>
          <a:p>
            <a:pPr lvl="2"/>
            <a:r>
              <a:rPr lang="zh-CN" altLang="en-US" dirty="0"/>
              <a:t>关于</a:t>
            </a:r>
            <a:r>
              <a:rPr lang="en-US" altLang="zh-CN" dirty="0"/>
              <a:t>Apple</a:t>
            </a:r>
            <a:r>
              <a:rPr lang="zh-CN" altLang="en-US" dirty="0"/>
              <a:t> </a:t>
            </a:r>
            <a:r>
              <a:rPr lang="en-US" altLang="zh-CN" dirty="0"/>
              <a:t>silicon/Intel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的选择，见下下页</a:t>
            </a:r>
            <a:r>
              <a:rPr lang="en-US" altLang="zh-CN" dirty="0"/>
              <a:t>ppt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注意：该方式安装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不影响之前其他方式安装的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Python,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这是两个独立的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47C869-9E20-4A28-A303-8BF4E98B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Miniconda</a:t>
            </a:r>
            <a:r>
              <a:rPr lang="zh-CN" altLang="en-US" dirty="0"/>
              <a:t>安装</a:t>
            </a:r>
            <a:r>
              <a:rPr lang="en-US" altLang="zh-CN" dirty="0"/>
              <a:t>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38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AE1CD-1CF9-49D9-9FEA-C869F1FB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8" y="647356"/>
            <a:ext cx="8372163" cy="574183"/>
          </a:xfrm>
        </p:spPr>
        <p:txBody>
          <a:bodyPr/>
          <a:lstStyle/>
          <a:p>
            <a:r>
              <a:rPr lang="zh-CN" altLang="en-US" dirty="0"/>
              <a:t>特别提醒：如果你的电脑用户名包含非英文字符（如中文韩文等）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E6255-4484-40FB-9563-96BC0EE6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9" y="2062814"/>
            <a:ext cx="3530858" cy="27358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C84223-66A2-48EC-B9A9-6CA69E19F7DF}"/>
              </a:ext>
            </a:extLst>
          </p:cNvPr>
          <p:cNvSpPr/>
          <p:nvPr/>
        </p:nvSpPr>
        <p:spPr>
          <a:xfrm>
            <a:off x="385917" y="3404286"/>
            <a:ext cx="1630451" cy="2735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BF33BD-70F2-4F6B-A62B-64C683CC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968" y="2062815"/>
            <a:ext cx="3530858" cy="2735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E5A827-0626-49FF-83E7-7E3095B913B9}"/>
              </a:ext>
            </a:extLst>
          </p:cNvPr>
          <p:cNvSpPr/>
          <p:nvPr/>
        </p:nvSpPr>
        <p:spPr>
          <a:xfrm>
            <a:off x="4620472" y="3421232"/>
            <a:ext cx="3319850" cy="5867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12981-8468-45AB-B66B-4E28C983E0AB}"/>
              </a:ext>
            </a:extLst>
          </p:cNvPr>
          <p:cNvSpPr txBox="1"/>
          <p:nvPr/>
        </p:nvSpPr>
        <p:spPr>
          <a:xfrm>
            <a:off x="0" y="1592330"/>
            <a:ext cx="2713804" cy="369332"/>
          </a:xfrm>
          <a:prstGeom prst="rect">
            <a:avLst/>
          </a:prstGeom>
          <a:solidFill>
            <a:srgbClr val="BFE2F3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1. </a:t>
            </a:r>
            <a:r>
              <a:rPr lang="zh-CN" altLang="en-US" dirty="0"/>
              <a:t>选择为所有用户安装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34D90-32AA-44A5-AD8A-EB935B598777}"/>
              </a:ext>
            </a:extLst>
          </p:cNvPr>
          <p:cNvSpPr txBox="1"/>
          <p:nvPr/>
        </p:nvSpPr>
        <p:spPr>
          <a:xfrm>
            <a:off x="4072836" y="1130665"/>
            <a:ext cx="4714724" cy="1200329"/>
          </a:xfrm>
          <a:prstGeom prst="rect">
            <a:avLst/>
          </a:prstGeom>
          <a:solidFill>
            <a:srgbClr val="BFE2F3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安装路径的文件夹名字不能包含非英文字符！！！</a:t>
            </a:r>
            <a:r>
              <a:rPr lang="zh-CN" altLang="en-US" dirty="0">
                <a:solidFill>
                  <a:srgbClr val="FF0000"/>
                </a:solidFill>
              </a:rPr>
              <a:t>建议使用默认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如果你修改了安装位置，请记住该路径，等下会使用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27874A-984B-64E9-7901-444B4C582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291" y="4786403"/>
            <a:ext cx="4026301" cy="2071597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E3087646-226B-4126-6F88-76F1143DCC5C}"/>
              </a:ext>
            </a:extLst>
          </p:cNvPr>
          <p:cNvSpPr txBox="1"/>
          <p:nvPr/>
        </p:nvSpPr>
        <p:spPr>
          <a:xfrm>
            <a:off x="1201142" y="5639920"/>
            <a:ext cx="3034323" cy="923330"/>
          </a:xfrm>
          <a:prstGeom prst="rect">
            <a:avLst/>
          </a:prstGeom>
          <a:solidFill>
            <a:srgbClr val="BFE2F3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如未勾选</a:t>
            </a:r>
            <a:r>
              <a:rPr lang="en-US" altLang="zh-CN" dirty="0"/>
              <a:t>Register Miniconda3 as the system python…</a:t>
            </a:r>
            <a:r>
              <a:rPr lang="zh-CN" altLang="en-US" dirty="0"/>
              <a:t>，则勾选上</a:t>
            </a:r>
          </a:p>
        </p:txBody>
      </p:sp>
    </p:spTree>
    <p:extLst>
      <p:ext uri="{BB962C8B-B14F-4D97-AF65-F5344CB8AC3E}">
        <p14:creationId xmlns:p14="http://schemas.microsoft.com/office/powerpoint/2010/main" val="251538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F0572B-0D5B-6E2C-26E0-050399C504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需要区分</a:t>
            </a:r>
            <a:r>
              <a:rPr lang="en-US" altLang="zh-CN" dirty="0" err="1"/>
              <a:t>Macbook</a:t>
            </a:r>
            <a:r>
              <a:rPr lang="zh-CN" altLang="en-US" dirty="0"/>
              <a:t>是</a:t>
            </a:r>
            <a:r>
              <a:rPr lang="en-US" altLang="zh-CN" dirty="0"/>
              <a:t>Intel</a:t>
            </a:r>
            <a:r>
              <a:rPr lang="zh-CN" altLang="en-US" dirty="0"/>
              <a:t>芯片还是</a:t>
            </a:r>
            <a:r>
              <a:rPr lang="en-US" altLang="zh-CN" dirty="0"/>
              <a:t>M</a:t>
            </a:r>
            <a:r>
              <a:rPr lang="zh-CN" altLang="en-US" dirty="0"/>
              <a:t>系列芯片，可以点击左上角苹果图标</a:t>
            </a:r>
            <a:r>
              <a:rPr lang="en-US" altLang="zh-CN" dirty="0"/>
              <a:t>-&gt;</a:t>
            </a:r>
            <a:r>
              <a:rPr lang="zh-CN" altLang="en-US" dirty="0"/>
              <a:t>关于本机查看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如果下载</a:t>
            </a:r>
            <a:r>
              <a:rPr lang="en-US" altLang="zh-CN" dirty="0"/>
              <a:t>pkg</a:t>
            </a:r>
            <a:r>
              <a:rPr lang="zh-CN" altLang="en-US" dirty="0"/>
              <a:t>包后安装过程出错，可以选择下载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Installer</a:t>
            </a:r>
            <a:r>
              <a:rPr lang="zh-CN" altLang="en-US" dirty="0"/>
              <a:t>文件安装</a:t>
            </a:r>
            <a:endParaRPr lang="en-US" altLang="zh-CN" dirty="0"/>
          </a:p>
          <a:p>
            <a:pPr lvl="1"/>
            <a:r>
              <a:rPr lang="zh-CN" altLang="en-US" dirty="0"/>
              <a:t>例如，</a:t>
            </a:r>
            <a:r>
              <a:rPr lang="en-US" altLang="zh-CN" dirty="0"/>
              <a:t>intel</a:t>
            </a:r>
            <a:r>
              <a:rPr lang="zh-CN" altLang="en-US" dirty="0"/>
              <a:t>芯片情况下，下载</a:t>
            </a:r>
            <a:r>
              <a:rPr lang="en-US" altLang="zh-CN" dirty="0"/>
              <a:t>bash</a:t>
            </a:r>
            <a:r>
              <a:rPr lang="zh-CN" altLang="en-US" dirty="0"/>
              <a:t>文件到本机的“下载”文件夹，假设文件名为</a:t>
            </a:r>
            <a:r>
              <a:rPr lang="en-US" altLang="zh-CN" dirty="0"/>
              <a:t>Miniconda3-latest-MacOSX-x86_64.sh</a:t>
            </a:r>
          </a:p>
          <a:p>
            <a:pPr lvl="1"/>
            <a:r>
              <a:rPr lang="zh-CN" altLang="en-US" dirty="0"/>
              <a:t>打开命令行终端，依次执行以下命令 </a:t>
            </a:r>
            <a:r>
              <a:rPr lang="en-US" altLang="zh-CN" dirty="0"/>
              <a:t>(</a:t>
            </a:r>
            <a:r>
              <a:rPr lang="zh-CN" altLang="en-US" dirty="0"/>
              <a:t>并根据提示进行安装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cd ~/Downloads</a:t>
            </a:r>
          </a:p>
          <a:p>
            <a:pPr lvl="2"/>
            <a:r>
              <a:rPr lang="en-US" altLang="zh-CN" dirty="0"/>
              <a:t>bash Miniconda3-latest-MacOSX-x86_64.sh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C16A60D-D9CF-8C81-FB45-26DC9B56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</a:t>
            </a:r>
            <a:r>
              <a:rPr lang="zh-CN" altLang="en-US" dirty="0"/>
              <a:t>用户：特殊事项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4621F-19C6-649F-368B-718B7AD7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58" y="2534077"/>
            <a:ext cx="5355497" cy="17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0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A9F24F3-1553-458A-B22A-EC5EC7D2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验证是否安装成功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F4239D89-B8DE-49F6-A0C4-00B1DC3F913E}"/>
              </a:ext>
            </a:extLst>
          </p:cNvPr>
          <p:cNvSpPr txBox="1">
            <a:spLocks/>
          </p:cNvSpPr>
          <p:nvPr/>
        </p:nvSpPr>
        <p:spPr>
          <a:xfrm>
            <a:off x="535588" y="1563981"/>
            <a:ext cx="6074762" cy="533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Windows:</a:t>
            </a:r>
            <a:r>
              <a:rPr kumimoji="1" lang="zh-CN" altLang="en-US" dirty="0"/>
              <a:t> 全局搜索</a:t>
            </a:r>
            <a:r>
              <a:rPr kumimoji="1" lang="en-US" altLang="zh-CN" dirty="0"/>
              <a:t>anaconda prompt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B9565A-0B01-4B9F-88FC-6C4D0BBF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6" y="2224228"/>
            <a:ext cx="4771656" cy="4141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EEAA93-191B-450D-A80D-DA3B32BE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415" y="3073400"/>
            <a:ext cx="2960688" cy="1325744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E7E474E8-FB20-4749-A234-D7AAF5EB4E27}"/>
              </a:ext>
            </a:extLst>
          </p:cNvPr>
          <p:cNvSpPr/>
          <p:nvPr/>
        </p:nvSpPr>
        <p:spPr>
          <a:xfrm>
            <a:off x="5160457" y="3736272"/>
            <a:ext cx="437833" cy="235742"/>
          </a:xfrm>
          <a:prstGeom prst="rightArrow">
            <a:avLst>
              <a:gd name="adj1" fmla="val 50000"/>
              <a:gd name="adj2" fmla="val 712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9F3AFC-18E3-4FAA-8DE4-C7A4B3085AD4}"/>
              </a:ext>
            </a:extLst>
          </p:cNvPr>
          <p:cNvSpPr txBox="1"/>
          <p:nvPr/>
        </p:nvSpPr>
        <p:spPr>
          <a:xfrm>
            <a:off x="5195889" y="5610557"/>
            <a:ext cx="3714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latin typeface="Consolas" panose="020B0609020204030204" pitchFamily="49" charset="0"/>
              </a:rPr>
              <a:t>能看到</a:t>
            </a:r>
            <a:r>
              <a:rPr kumimoji="1" lang="en-US" altLang="zh-CN" sz="2000" dirty="0">
                <a:latin typeface="Consolas" panose="020B0609020204030204" pitchFamily="49" charset="0"/>
              </a:rPr>
              <a:t>(base)</a:t>
            </a:r>
            <a:r>
              <a:rPr kumimoji="1" lang="zh-CN" altLang="en-US" sz="2000" dirty="0">
                <a:latin typeface="Consolas" panose="020B0609020204030204" pitchFamily="49" charset="0"/>
              </a:rPr>
              <a:t>即代表安装成功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CEF890-825F-4233-9426-C32EA6F70F8B}"/>
              </a:ext>
            </a:extLst>
          </p:cNvPr>
          <p:cNvSpPr/>
          <p:nvPr/>
        </p:nvSpPr>
        <p:spPr>
          <a:xfrm>
            <a:off x="336550" y="6140450"/>
            <a:ext cx="1543050" cy="243598"/>
          </a:xfrm>
          <a:prstGeom prst="rect">
            <a:avLst/>
          </a:prstGeom>
          <a:noFill/>
          <a:ln>
            <a:solidFill>
              <a:srgbClr val="FA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5A7069-167C-4CAA-A849-4746A78FB41A}"/>
              </a:ext>
            </a:extLst>
          </p:cNvPr>
          <p:cNvSpPr/>
          <p:nvPr/>
        </p:nvSpPr>
        <p:spPr>
          <a:xfrm>
            <a:off x="285750" y="2772172"/>
            <a:ext cx="1403350" cy="459978"/>
          </a:xfrm>
          <a:prstGeom prst="rect">
            <a:avLst/>
          </a:prstGeom>
          <a:noFill/>
          <a:ln>
            <a:solidFill>
              <a:srgbClr val="FA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23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A9F24F3-1553-458A-B22A-EC5EC7D2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验证是否安装成功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1ED2271A-CD3B-46A2-ACE0-F425B827F723}"/>
              </a:ext>
            </a:extLst>
          </p:cNvPr>
          <p:cNvSpPr txBox="1">
            <a:spLocks/>
          </p:cNvSpPr>
          <p:nvPr/>
        </p:nvSpPr>
        <p:spPr>
          <a:xfrm>
            <a:off x="438464" y="1578177"/>
            <a:ext cx="7384736" cy="533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MacOS</a:t>
            </a:r>
            <a:r>
              <a:rPr kumimoji="1" lang="zh-CN" altLang="en-US" dirty="0"/>
              <a:t>：全局搜索</a:t>
            </a:r>
            <a:r>
              <a:rPr kumimoji="1" lang="en-US" altLang="zh-CN" dirty="0"/>
              <a:t>terminal</a:t>
            </a:r>
            <a:r>
              <a:rPr kumimoji="1" lang="zh-CN" altLang="en-US" dirty="0"/>
              <a:t>或者终端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38B265-821A-4B8C-9476-51E23CEEE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96" y="2651160"/>
            <a:ext cx="3865336" cy="2387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E64CA-9703-48B2-AB97-9B67E7466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410" y="2873339"/>
            <a:ext cx="4290926" cy="2165421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DE5544F0-7A21-41CC-8A96-091BF4C545A0}"/>
              </a:ext>
            </a:extLst>
          </p:cNvPr>
          <p:cNvSpPr/>
          <p:nvPr/>
        </p:nvSpPr>
        <p:spPr>
          <a:xfrm>
            <a:off x="4143674" y="3361622"/>
            <a:ext cx="437833" cy="235742"/>
          </a:xfrm>
          <a:prstGeom prst="rightArrow">
            <a:avLst>
              <a:gd name="adj1" fmla="val 50000"/>
              <a:gd name="adj2" fmla="val 712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6249F8-066C-4977-9EAE-B59B87FD0EDA}"/>
              </a:ext>
            </a:extLst>
          </p:cNvPr>
          <p:cNvSpPr txBox="1"/>
          <p:nvPr/>
        </p:nvSpPr>
        <p:spPr>
          <a:xfrm>
            <a:off x="4946965" y="5400064"/>
            <a:ext cx="378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latin typeface="Consolas" panose="020B0609020204030204" pitchFamily="49" charset="0"/>
              </a:rPr>
              <a:t>能看到</a:t>
            </a:r>
            <a:r>
              <a:rPr kumimoji="1" lang="en-US" altLang="zh-CN" sz="2000" dirty="0">
                <a:latin typeface="Consolas" panose="020B0609020204030204" pitchFamily="49" charset="0"/>
              </a:rPr>
              <a:t>(base)</a:t>
            </a:r>
            <a:r>
              <a:rPr kumimoji="1" lang="zh-CN" altLang="en-US" sz="2000" dirty="0">
                <a:latin typeface="Consolas" panose="020B0609020204030204" pitchFamily="49" charset="0"/>
              </a:rPr>
              <a:t>即代表安装成功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30EF6E-B7CB-4572-9FC1-2596EE77FFCF}"/>
              </a:ext>
            </a:extLst>
          </p:cNvPr>
          <p:cNvSpPr/>
          <p:nvPr/>
        </p:nvSpPr>
        <p:spPr>
          <a:xfrm>
            <a:off x="4781410" y="3137386"/>
            <a:ext cx="552590" cy="224236"/>
          </a:xfrm>
          <a:prstGeom prst="rect">
            <a:avLst/>
          </a:prstGeom>
          <a:noFill/>
          <a:ln>
            <a:solidFill>
              <a:srgbClr val="FA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06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B5074C-C6AD-4351-AAC6-9894C3DE49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36F034-A942-5A5C-3BAD-5FE1A906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Revisit: </a:t>
            </a:r>
            <a:r>
              <a:rPr lang="zh-CN" altLang="en-US" dirty="0"/>
              <a:t>程序与计算机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DE27F-8D67-49BF-D346-A1DD7E85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2061928"/>
            <a:ext cx="7665720" cy="26365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8CB7BE-8826-7E38-482A-5CBB94FE9D57}"/>
              </a:ext>
            </a:extLst>
          </p:cNvPr>
          <p:cNvSpPr txBox="1"/>
          <p:nvPr/>
        </p:nvSpPr>
        <p:spPr>
          <a:xfrm>
            <a:off x="654293" y="4546611"/>
            <a:ext cx="179870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怎么把代码传给给编译器呢？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188F7611-3B5D-86D4-10BC-0C40AB2CEEF7}"/>
              </a:ext>
            </a:extLst>
          </p:cNvPr>
          <p:cNvSpPr/>
          <p:nvPr/>
        </p:nvSpPr>
        <p:spPr>
          <a:xfrm rot="7856398">
            <a:off x="1454467" y="3771108"/>
            <a:ext cx="1489322" cy="257346"/>
          </a:xfrm>
          <a:prstGeom prst="rightArrow">
            <a:avLst>
              <a:gd name="adj1" fmla="val 50000"/>
              <a:gd name="adj2" fmla="val 712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7EA2F4-2201-49D4-AD72-319A4D7100F1}"/>
              </a:ext>
            </a:extLst>
          </p:cNvPr>
          <p:cNvSpPr txBox="1"/>
          <p:nvPr/>
        </p:nvSpPr>
        <p:spPr>
          <a:xfrm>
            <a:off x="654293" y="5570294"/>
            <a:ext cx="4012957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通过终端调用编译器执行代码：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直接调用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使用软件调用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624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DB52A6-973B-45F2-803D-11394BF8AC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命令行及其使用</a:t>
            </a:r>
            <a:endParaRPr kumimoji="1"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及相关软件安装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编译器安装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集成开发环境（</a:t>
            </a:r>
            <a:r>
              <a:rPr lang="en-US" altLang="zh-CN" dirty="0">
                <a:solidFill>
                  <a:srgbClr val="FF0000"/>
                </a:solidFill>
              </a:rPr>
              <a:t>IDE</a:t>
            </a:r>
            <a:r>
              <a:rPr lang="zh-CN" altLang="en-US" dirty="0">
                <a:solidFill>
                  <a:srgbClr val="FF0000"/>
                </a:solidFill>
              </a:rPr>
              <a:t>）安装：</a:t>
            </a:r>
            <a:r>
              <a:rPr lang="en-US" altLang="zh-CN" dirty="0">
                <a:solidFill>
                  <a:srgbClr val="FF0000"/>
                </a:solidFill>
              </a:rPr>
              <a:t> Visual Studio Code</a:t>
            </a:r>
            <a:r>
              <a:rPr lang="zh-CN" altLang="en-US" dirty="0">
                <a:solidFill>
                  <a:srgbClr val="FF0000"/>
                </a:solidFill>
              </a:rPr>
              <a:t>安装与配置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如何运行</a:t>
            </a:r>
            <a:r>
              <a:rPr lang="en-US" altLang="zh-CN" dirty="0"/>
              <a:t>Python</a:t>
            </a:r>
            <a:r>
              <a:rPr lang="zh-CN" altLang="en-US" dirty="0"/>
              <a:t>程序？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260E52-DB21-480F-828D-A58B300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259918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104A74-7573-4082-B425-7B89A0AE71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集成开发环境（</a:t>
            </a:r>
            <a:r>
              <a:rPr lang="en-US" altLang="zh-CN" dirty="0"/>
              <a:t>IDE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一个提供给程序员的软件应用程序，它将</a:t>
            </a:r>
            <a:r>
              <a:rPr lang="zh-CN" altLang="en-US" b="1" dirty="0"/>
              <a:t>代码编辑、编译（或解释）、调试和开发</a:t>
            </a:r>
            <a:r>
              <a:rPr lang="zh-CN" altLang="en-US" dirty="0"/>
              <a:t>相关的多种工具集成在一起的平台，旨在提高软件开发的效率和便捷性。</a:t>
            </a:r>
            <a:endParaRPr lang="en-US" altLang="zh-CN" dirty="0"/>
          </a:p>
          <a:p>
            <a:pPr lvl="1"/>
            <a:r>
              <a:rPr lang="zh-CN" altLang="en-US" dirty="0"/>
              <a:t>常见的有</a:t>
            </a:r>
            <a:r>
              <a:rPr lang="en-US" altLang="zh-CN" dirty="0"/>
              <a:t>Visual Student Code (vs code), PyCharm, Spyder</a:t>
            </a:r>
          </a:p>
          <a:p>
            <a:endParaRPr lang="en-US" altLang="zh-CN" dirty="0"/>
          </a:p>
          <a:p>
            <a:r>
              <a:rPr lang="en-US" altLang="zh-CN" dirty="0"/>
              <a:t>Visual Studio Code</a:t>
            </a:r>
          </a:p>
          <a:p>
            <a:pPr lvl="1"/>
            <a:r>
              <a:rPr lang="en-US" altLang="zh-CN" dirty="0"/>
              <a:t>VS Code</a:t>
            </a:r>
            <a:r>
              <a:rPr lang="zh-CN" altLang="en-US" dirty="0"/>
              <a:t>是一款免费开源的现代化轻量级代码编辑器，支持</a:t>
            </a:r>
            <a:r>
              <a:rPr lang="zh-CN" altLang="en-US" dirty="0">
                <a:solidFill>
                  <a:srgbClr val="FF0000"/>
                </a:solidFill>
              </a:rPr>
              <a:t>几乎所有主流的开发语言</a:t>
            </a:r>
            <a:r>
              <a:rPr lang="zh-CN" altLang="en-US" dirty="0"/>
              <a:t>的语法高亮、智能代码补全、自定义热键、括号匹配、代码片段、代码对比、</a:t>
            </a:r>
            <a:r>
              <a:rPr lang="en-US" altLang="zh-CN" dirty="0"/>
              <a:t>GIT</a:t>
            </a:r>
            <a:r>
              <a:rPr lang="zh-CN" altLang="en-US" dirty="0"/>
              <a:t>版本维护</a:t>
            </a:r>
            <a:r>
              <a:rPr lang="en-US" altLang="zh-CN" dirty="0"/>
              <a:t> </a:t>
            </a:r>
            <a:r>
              <a:rPr lang="zh-CN" altLang="en-US" dirty="0"/>
              <a:t>等特性，</a:t>
            </a:r>
            <a:r>
              <a:rPr lang="zh-CN" altLang="en-US" dirty="0">
                <a:solidFill>
                  <a:srgbClr val="FF0000"/>
                </a:solidFill>
              </a:rPr>
              <a:t>支持插件扩展</a:t>
            </a:r>
            <a:r>
              <a:rPr lang="zh-CN" altLang="en-US" dirty="0"/>
              <a:t>，并针对网页开发和云端应用开发做了优化。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042E419-7006-4E00-992F-5D5325CC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集成开发环境（</a:t>
            </a:r>
            <a:r>
              <a:rPr lang="en-US" altLang="zh-CN" dirty="0"/>
              <a:t>IDE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3435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9C6A8E-89DA-426D-A242-459E068FA6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4676" y="1780928"/>
            <a:ext cx="8372163" cy="4921498"/>
          </a:xfrm>
        </p:spPr>
        <p:txBody>
          <a:bodyPr/>
          <a:lstStyle/>
          <a:p>
            <a:r>
              <a:rPr lang="zh-CN" altLang="en-US" dirty="0"/>
              <a:t>从</a:t>
            </a:r>
            <a:r>
              <a:rPr lang="zh-CN" altLang="en-US" dirty="0">
                <a:hlinkClick r:id="rId2"/>
              </a:rPr>
              <a:t>官网</a:t>
            </a:r>
            <a:r>
              <a:rPr lang="zh-CN" altLang="en-US" dirty="0"/>
              <a:t>下载并安装对应的版本即可。安装过程的选项如果不确定，按照默认选项即可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34E679E-E671-4DB4-AEB9-B5796CCF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VS code</a:t>
            </a:r>
            <a:r>
              <a:rPr lang="zh-CN" altLang="en-US" dirty="0"/>
              <a:t>安装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B6F752-12FA-4493-8D01-21882EF6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1" y="2717402"/>
            <a:ext cx="8779438" cy="324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26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515BA154-238A-44FF-991B-1C22BD94C4E0}"/>
              </a:ext>
            </a:extLst>
          </p:cNvPr>
          <p:cNvSpPr/>
          <p:nvPr/>
        </p:nvSpPr>
        <p:spPr>
          <a:xfrm>
            <a:off x="1222" y="0"/>
            <a:ext cx="91427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C5C541-E526-4CF5-B27A-D0B7A5DC9AA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" y="473617"/>
            <a:ext cx="9108344" cy="5870034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B966C3-52A0-4F32-AC51-06D280202E45}"/>
              </a:ext>
            </a:extLst>
          </p:cNvPr>
          <p:cNvSpPr txBox="1"/>
          <p:nvPr/>
        </p:nvSpPr>
        <p:spPr>
          <a:xfrm>
            <a:off x="0" y="3262868"/>
            <a:ext cx="374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活动栏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C05AAA-A748-4B4A-A3BF-CC8A03657651}"/>
              </a:ext>
            </a:extLst>
          </p:cNvPr>
          <p:cNvSpPr txBox="1"/>
          <p:nvPr/>
        </p:nvSpPr>
        <p:spPr>
          <a:xfrm>
            <a:off x="4070350" y="2278618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编辑栏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49FBCF-96D4-4A5F-9EE2-26C223E21F08}"/>
              </a:ext>
            </a:extLst>
          </p:cNvPr>
          <p:cNvSpPr txBox="1"/>
          <p:nvPr/>
        </p:nvSpPr>
        <p:spPr>
          <a:xfrm>
            <a:off x="5784850" y="5313918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面板栏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52958D-1FBD-4F6D-8BB0-1079CB41FCF7}"/>
              </a:ext>
            </a:extLst>
          </p:cNvPr>
          <p:cNvSpPr txBox="1"/>
          <p:nvPr/>
        </p:nvSpPr>
        <p:spPr>
          <a:xfrm>
            <a:off x="984250" y="3539867"/>
            <a:ext cx="1123950" cy="369332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侧边栏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C9ECEDF-1745-4A5E-9221-4FF05F2D8C7F}"/>
              </a:ext>
            </a:extLst>
          </p:cNvPr>
          <p:cNvCxnSpPr>
            <a:cxnSpLocks/>
          </p:cNvCxnSpPr>
          <p:nvPr/>
        </p:nvCxnSpPr>
        <p:spPr>
          <a:xfrm flipV="1">
            <a:off x="2857500" y="6286500"/>
            <a:ext cx="184150" cy="33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D005560-FBA1-426A-9091-8E9FFDBFBFF5}"/>
              </a:ext>
            </a:extLst>
          </p:cNvPr>
          <p:cNvSpPr txBox="1"/>
          <p:nvPr/>
        </p:nvSpPr>
        <p:spPr>
          <a:xfrm>
            <a:off x="2028825" y="6434747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状态栏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D4CA77-419C-4AB8-A13B-9603F4089DFD}"/>
              </a:ext>
            </a:extLst>
          </p:cNvPr>
          <p:cNvSpPr txBox="1"/>
          <p:nvPr/>
        </p:nvSpPr>
        <p:spPr>
          <a:xfrm>
            <a:off x="3286125" y="42576"/>
            <a:ext cx="134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命令栏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A1CA98D-3AE8-4C61-AD64-333D96A735B5}"/>
              </a:ext>
            </a:extLst>
          </p:cNvPr>
          <p:cNvCxnSpPr>
            <a:cxnSpLocks/>
          </p:cNvCxnSpPr>
          <p:nvPr/>
        </p:nvCxnSpPr>
        <p:spPr>
          <a:xfrm>
            <a:off x="4140200" y="216415"/>
            <a:ext cx="374650" cy="36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F26F515-82B2-44B2-BC5F-05B46F31309B}"/>
              </a:ext>
            </a:extLst>
          </p:cNvPr>
          <p:cNvSpPr/>
          <p:nvPr/>
        </p:nvSpPr>
        <p:spPr>
          <a:xfrm>
            <a:off x="361950" y="478948"/>
            <a:ext cx="2197100" cy="276702"/>
          </a:xfrm>
          <a:prstGeom prst="rect">
            <a:avLst/>
          </a:prstGeom>
          <a:noFill/>
          <a:ln>
            <a:solidFill>
              <a:srgbClr val="FA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D85FE1-8ADE-474C-B370-58990E458829}"/>
              </a:ext>
            </a:extLst>
          </p:cNvPr>
          <p:cNvSpPr txBox="1"/>
          <p:nvPr/>
        </p:nvSpPr>
        <p:spPr>
          <a:xfrm>
            <a:off x="543536" y="1977"/>
            <a:ext cx="134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导航栏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C64CE5A-4A10-4CE7-9B55-1AB815BD1E6C}"/>
              </a:ext>
            </a:extLst>
          </p:cNvPr>
          <p:cNvCxnSpPr>
            <a:cxnSpLocks/>
          </p:cNvCxnSpPr>
          <p:nvPr/>
        </p:nvCxnSpPr>
        <p:spPr>
          <a:xfrm>
            <a:off x="1397611" y="175816"/>
            <a:ext cx="374650" cy="36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4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DB52A6-973B-45F2-803D-11394BF8AC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命令行及其使用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Python</a:t>
            </a:r>
            <a:r>
              <a:rPr lang="zh-CN" altLang="en-US" dirty="0"/>
              <a:t>及相关软件安装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编译器安装</a:t>
            </a:r>
            <a:endParaRPr lang="en-US" altLang="zh-CN" dirty="0"/>
          </a:p>
          <a:p>
            <a:pPr lvl="1"/>
            <a:r>
              <a:rPr lang="zh-CN" altLang="en-US" dirty="0"/>
              <a:t>集成开发环境（</a:t>
            </a:r>
            <a:r>
              <a:rPr lang="en-US" altLang="zh-CN" dirty="0"/>
              <a:t>IDE</a:t>
            </a:r>
            <a:r>
              <a:rPr lang="zh-CN" altLang="en-US" dirty="0"/>
              <a:t>）安装：</a:t>
            </a:r>
            <a:r>
              <a:rPr lang="en-US" altLang="zh-CN" dirty="0"/>
              <a:t>Visual Studio Code</a:t>
            </a:r>
            <a:r>
              <a:rPr lang="zh-CN" altLang="en-US" dirty="0"/>
              <a:t>安装与配置 </a:t>
            </a:r>
            <a:endParaRPr lang="en-US" altLang="zh-CN" dirty="0"/>
          </a:p>
          <a:p>
            <a:r>
              <a:rPr lang="zh-CN" altLang="en-US" dirty="0"/>
              <a:t>如何运行</a:t>
            </a:r>
            <a:r>
              <a:rPr lang="en-US" altLang="zh-CN" dirty="0"/>
              <a:t>Python</a:t>
            </a:r>
            <a:r>
              <a:rPr lang="zh-CN" altLang="en-US" dirty="0"/>
              <a:t>程序？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260E52-DB21-480F-828D-A58B300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83010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2BEAB3C-81C6-4139-B144-75ABC11A42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29CE7A-522C-4AD9-A7FC-F5FF59F3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686635-8B68-4ECC-A90D-05EFE82F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800"/>
            <a:ext cx="9144000" cy="591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EE3923-2F0F-4BAA-938C-17C6FB03138E}"/>
              </a:ext>
            </a:extLst>
          </p:cNvPr>
          <p:cNvSpPr txBox="1"/>
          <p:nvPr/>
        </p:nvSpPr>
        <p:spPr>
          <a:xfrm>
            <a:off x="387665" y="726708"/>
            <a:ext cx="2266950" cy="2103268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ts val="3200"/>
              </a:lnSpc>
              <a:buFont typeface="Wingdings" panose="05000000000000000000" pitchFamily="2" charset="2"/>
              <a:buChar char="ß"/>
            </a:pPr>
            <a:r>
              <a:rPr lang="zh-CN" altLang="en-US" dirty="0">
                <a:solidFill>
                  <a:srgbClr val="FA2729"/>
                </a:solidFill>
                <a:sym typeface="Wingdings" panose="05000000000000000000" pitchFamily="2" charset="2"/>
              </a:rPr>
              <a:t>文件资源管理</a:t>
            </a:r>
            <a:endParaRPr lang="en-US" altLang="zh-CN" dirty="0">
              <a:solidFill>
                <a:srgbClr val="FA2729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ts val="3200"/>
              </a:lnSpc>
              <a:buFont typeface="Wingdings" panose="05000000000000000000" pitchFamily="2" charset="2"/>
              <a:buChar char="ß"/>
            </a:pPr>
            <a:r>
              <a:rPr lang="zh-CN" altLang="en-US" dirty="0">
                <a:solidFill>
                  <a:srgbClr val="FA2729"/>
                </a:solidFill>
                <a:sym typeface="Wingdings" panose="05000000000000000000" pitchFamily="2" charset="2"/>
              </a:rPr>
              <a:t>文件搜索</a:t>
            </a:r>
            <a:endParaRPr lang="en-US" altLang="zh-CN" dirty="0">
              <a:solidFill>
                <a:srgbClr val="FA2729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ts val="3200"/>
              </a:lnSpc>
              <a:buFont typeface="Wingdings" panose="05000000000000000000" pitchFamily="2" charset="2"/>
              <a:buChar char="ß"/>
            </a:pPr>
            <a:r>
              <a:rPr lang="zh-CN" altLang="en-US" dirty="0">
                <a:solidFill>
                  <a:srgbClr val="FA2729"/>
                </a:solidFill>
                <a:sym typeface="Wingdings" panose="05000000000000000000" pitchFamily="2" charset="2"/>
              </a:rPr>
              <a:t>源代码管理 </a:t>
            </a:r>
            <a:r>
              <a:rPr lang="en-US" altLang="zh-CN" dirty="0">
                <a:solidFill>
                  <a:srgbClr val="FA2729"/>
                </a:solidFill>
                <a:sym typeface="Wingdings" panose="05000000000000000000" pitchFamily="2" charset="2"/>
              </a:rPr>
              <a:t>(git)</a:t>
            </a:r>
          </a:p>
          <a:p>
            <a:pPr marL="285750" indent="-285750">
              <a:lnSpc>
                <a:spcPts val="3200"/>
              </a:lnSpc>
              <a:buFont typeface="Wingdings" panose="05000000000000000000" pitchFamily="2" charset="2"/>
              <a:buChar char="ß"/>
            </a:pPr>
            <a:r>
              <a:rPr lang="zh-CN" altLang="en-US" dirty="0">
                <a:solidFill>
                  <a:srgbClr val="FA2729"/>
                </a:solidFill>
                <a:sym typeface="Wingdings" panose="05000000000000000000" pitchFamily="2" charset="2"/>
              </a:rPr>
              <a:t>启动与调试</a:t>
            </a:r>
            <a:endParaRPr lang="en-US" altLang="zh-CN" dirty="0">
              <a:solidFill>
                <a:srgbClr val="FA2729"/>
              </a:solidFill>
              <a:sym typeface="Wingdings" panose="05000000000000000000" pitchFamily="2" charset="2"/>
            </a:endParaRPr>
          </a:p>
          <a:p>
            <a:pPr marL="285750" indent="-285750">
              <a:lnSpc>
                <a:spcPts val="3200"/>
              </a:lnSpc>
              <a:buFont typeface="Wingdings" panose="05000000000000000000" pitchFamily="2" charset="2"/>
              <a:buChar char="ß"/>
            </a:pPr>
            <a:r>
              <a:rPr lang="zh-CN" altLang="en-US" dirty="0">
                <a:solidFill>
                  <a:srgbClr val="FA2729"/>
                </a:solidFill>
                <a:sym typeface="Wingdings" panose="05000000000000000000" pitchFamily="2" charset="2"/>
              </a:rPr>
              <a:t>扩展与插件</a:t>
            </a:r>
            <a:endParaRPr lang="en-US" altLang="zh-CN" dirty="0">
              <a:solidFill>
                <a:srgbClr val="FA2729"/>
              </a:solidFill>
              <a:sym typeface="Wingdings" panose="05000000000000000000" pitchFamily="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495969-DF37-471D-9BA4-37D6334ED2F0}"/>
              </a:ext>
            </a:extLst>
          </p:cNvPr>
          <p:cNvSpPr txBox="1"/>
          <p:nvPr/>
        </p:nvSpPr>
        <p:spPr>
          <a:xfrm>
            <a:off x="5262641" y="3650218"/>
            <a:ext cx="752318" cy="46179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dirty="0">
                <a:solidFill>
                  <a:srgbClr val="FA2729"/>
                </a:solidFill>
                <a:sym typeface="Wingdings" panose="05000000000000000000" pitchFamily="2" charset="2"/>
              </a:rPr>
              <a:t>终端</a:t>
            </a:r>
            <a:endParaRPr lang="en-US" altLang="zh-CN" dirty="0">
              <a:solidFill>
                <a:srgbClr val="FA2729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354DA04-1045-4465-9A90-90115FE069BF}"/>
              </a:ext>
            </a:extLst>
          </p:cNvPr>
          <p:cNvCxnSpPr>
            <a:cxnSpLocks/>
          </p:cNvCxnSpPr>
          <p:nvPr/>
        </p:nvCxnSpPr>
        <p:spPr>
          <a:xfrm>
            <a:off x="5588000" y="4146427"/>
            <a:ext cx="0" cy="42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130253-EAC3-4B2F-90F3-3845943371E2}"/>
              </a:ext>
            </a:extLst>
          </p:cNvPr>
          <p:cNvSpPr txBox="1"/>
          <p:nvPr/>
        </p:nvSpPr>
        <p:spPr>
          <a:xfrm>
            <a:off x="3825238" y="3684634"/>
            <a:ext cx="752318" cy="46179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dirty="0">
                <a:solidFill>
                  <a:srgbClr val="FA2729"/>
                </a:solidFill>
                <a:sym typeface="Wingdings" panose="05000000000000000000" pitchFamily="2" charset="2"/>
              </a:rPr>
              <a:t>结果</a:t>
            </a:r>
            <a:endParaRPr lang="en-US" altLang="zh-CN" dirty="0">
              <a:solidFill>
                <a:srgbClr val="FA2729"/>
              </a:solidFill>
              <a:sym typeface="Wingdings" panose="05000000000000000000" pitchFamily="2" charset="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D06B68D-8EA7-46B8-B8CC-C7DFE3FEBECA}"/>
              </a:ext>
            </a:extLst>
          </p:cNvPr>
          <p:cNvCxnSpPr>
            <a:cxnSpLocks/>
          </p:cNvCxnSpPr>
          <p:nvPr/>
        </p:nvCxnSpPr>
        <p:spPr>
          <a:xfrm>
            <a:off x="4150597" y="4180843"/>
            <a:ext cx="0" cy="42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72DBF58-B6E2-4119-9DAA-8E40786304A5}"/>
              </a:ext>
            </a:extLst>
          </p:cNvPr>
          <p:cNvSpPr txBox="1"/>
          <p:nvPr/>
        </p:nvSpPr>
        <p:spPr>
          <a:xfrm>
            <a:off x="328015" y="5744407"/>
            <a:ext cx="1075335" cy="46179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ts val="3200"/>
              </a:lnSpc>
              <a:buFont typeface="Wingdings" panose="05000000000000000000" pitchFamily="2" charset="2"/>
              <a:buChar char="ß"/>
            </a:pPr>
            <a:r>
              <a:rPr lang="zh-CN" altLang="en-US" dirty="0">
                <a:solidFill>
                  <a:srgbClr val="FA2729"/>
                </a:solidFill>
                <a:sym typeface="Wingdings" panose="05000000000000000000" pitchFamily="2" charset="2"/>
              </a:rPr>
              <a:t>设置</a:t>
            </a:r>
            <a:endParaRPr lang="en-US" altLang="zh-CN" dirty="0">
              <a:solidFill>
                <a:srgbClr val="FA2729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0544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9C6A8E-89DA-426D-A242-459E068FA6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549784"/>
            <a:ext cx="8372163" cy="5232015"/>
          </a:xfrm>
        </p:spPr>
        <p:txBody>
          <a:bodyPr>
            <a:normAutofit/>
          </a:bodyPr>
          <a:lstStyle/>
          <a:p>
            <a:r>
              <a:rPr lang="zh-CN" altLang="en-US" dirty="0"/>
              <a:t>安装插件：</a:t>
            </a:r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 err="1"/>
              <a:t>Jupyter</a:t>
            </a:r>
            <a:endParaRPr lang="en-US" altLang="zh-CN" dirty="0"/>
          </a:p>
          <a:p>
            <a:pPr lvl="1"/>
            <a:r>
              <a:rPr lang="zh-CN" altLang="en-US" dirty="0"/>
              <a:t>左边活动栏选择“</a:t>
            </a:r>
            <a:r>
              <a:rPr lang="en-US" altLang="zh-CN" dirty="0"/>
              <a:t>Extensions</a:t>
            </a:r>
            <a:r>
              <a:rPr lang="zh-CN" altLang="en-US" dirty="0"/>
              <a:t>”</a:t>
            </a:r>
            <a:r>
              <a:rPr lang="en-US" altLang="zh-CN" dirty="0"/>
              <a:t>, </a:t>
            </a:r>
            <a:r>
              <a:rPr lang="zh-CN" altLang="en-US" dirty="0"/>
              <a:t>然后搜索后安装即可。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注</a:t>
            </a:r>
            <a:r>
              <a:rPr lang="zh-CN" altLang="en-US" dirty="0"/>
              <a:t>：</a:t>
            </a:r>
            <a:r>
              <a:rPr lang="en-US" altLang="zh-CN" dirty="0"/>
              <a:t>vs code</a:t>
            </a:r>
            <a:r>
              <a:rPr lang="zh-CN" altLang="en-US" dirty="0"/>
              <a:t>插件非常丰富，可以自己搜索流行的插件，比如中文语言包</a:t>
            </a:r>
            <a:endParaRPr lang="en-US" altLang="zh-CN" dirty="0"/>
          </a:p>
          <a:p>
            <a:r>
              <a:rPr lang="zh-CN" altLang="en-US" dirty="0"/>
              <a:t>安装交互式内核：</a:t>
            </a:r>
            <a:r>
              <a:rPr lang="en-US" altLang="zh-CN" dirty="0" err="1"/>
              <a:t>ipykernel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该内核用于后续“</a:t>
            </a:r>
            <a:r>
              <a:rPr lang="zh-CN" altLang="en-US" dirty="0"/>
              <a:t>交互式内核运行</a:t>
            </a:r>
            <a:r>
              <a:rPr lang="en-US" altLang="zh-CN" dirty="0" err="1"/>
              <a:t>ipynb</a:t>
            </a:r>
            <a:r>
              <a:rPr lang="zh-CN" altLang="en-US" dirty="0"/>
              <a:t>记事本</a:t>
            </a:r>
            <a:r>
              <a:rPr lang="zh-CN" altLang="en-US" dirty="0">
                <a:sym typeface="Wingdings" panose="05000000000000000000" pitchFamily="2" charset="2"/>
              </a:rPr>
              <a:t>”</a:t>
            </a:r>
            <a:endParaRPr lang="en-US" altLang="zh-CN" dirty="0"/>
          </a:p>
          <a:p>
            <a:pPr lvl="1"/>
            <a:r>
              <a:rPr lang="zh-CN" altLang="en-US" dirty="0"/>
              <a:t>在终端运行</a:t>
            </a:r>
            <a:r>
              <a:rPr lang="en-US" altLang="zh-CN" dirty="0"/>
              <a:t>pip install </a:t>
            </a:r>
            <a:r>
              <a:rPr lang="en-US" altLang="zh-CN" dirty="0" err="1"/>
              <a:t>ipykernel</a:t>
            </a:r>
            <a:endParaRPr lang="en-US" altLang="zh-CN" dirty="0"/>
          </a:p>
          <a:p>
            <a:pPr lvl="1"/>
            <a:r>
              <a:rPr lang="zh-CN" altLang="en-US" dirty="0"/>
              <a:t>如果下载很慢：可以用以下命令从国内资源下载</a:t>
            </a:r>
            <a:endParaRPr lang="en-US" altLang="zh-CN" dirty="0"/>
          </a:p>
          <a:p>
            <a:pPr lvl="2"/>
            <a:r>
              <a:rPr lang="en-US" altLang="zh-CN" sz="1400" dirty="0"/>
              <a:t>pip install </a:t>
            </a:r>
            <a:r>
              <a:rPr lang="nn-NO" altLang="zh-CN" sz="1400" dirty="0"/>
              <a:t>-i https://pypi.tuna.tsinghua.edu.cn/simple </a:t>
            </a:r>
            <a:r>
              <a:rPr lang="en-US" altLang="zh-CN" sz="1400" dirty="0" err="1"/>
              <a:t>ipykernel</a:t>
            </a:r>
            <a:endParaRPr lang="en-US" altLang="zh-CN" sz="1400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34E679E-E671-4DB4-AEB9-B5796CCF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VS Code</a:t>
            </a:r>
            <a:r>
              <a:rPr lang="zh-CN" altLang="en-US" dirty="0"/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419213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9C6A8E-89DA-426D-A242-459E068FA6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918" y="1495356"/>
            <a:ext cx="8372163" cy="5232015"/>
          </a:xfrm>
        </p:spPr>
        <p:txBody>
          <a:bodyPr>
            <a:normAutofit/>
          </a:bodyPr>
          <a:lstStyle/>
          <a:p>
            <a:r>
              <a:rPr lang="zh-CN" altLang="en-US" dirty="0"/>
              <a:t>第一步：打开设置文件</a:t>
            </a:r>
            <a:r>
              <a:rPr lang="en-US" altLang="zh-CN" dirty="0" err="1"/>
              <a:t>setting.json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34E679E-E671-4DB4-AEB9-B5796CCF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VS Code</a:t>
            </a:r>
            <a:r>
              <a:rPr lang="zh-CN" altLang="en-US" dirty="0"/>
              <a:t>的</a:t>
            </a:r>
            <a:r>
              <a:rPr lang="en-US" altLang="zh-CN" dirty="0"/>
              <a:t>Terminal/</a:t>
            </a:r>
            <a:r>
              <a:rPr lang="zh-CN" altLang="en-US" dirty="0"/>
              <a:t>终端（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DBAB8D-C687-4A7D-A7DC-5BC00C32B1A3}"/>
              </a:ext>
            </a:extLst>
          </p:cNvPr>
          <p:cNvSpPr txBox="1"/>
          <p:nvPr/>
        </p:nvSpPr>
        <p:spPr>
          <a:xfrm>
            <a:off x="494026" y="602530"/>
            <a:ext cx="37379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！！！ </a:t>
            </a:r>
            <a:r>
              <a:rPr lang="en-US" altLang="zh-CN" dirty="0"/>
              <a:t>Mac</a:t>
            </a:r>
            <a:r>
              <a:rPr lang="zh-CN" altLang="en-US" dirty="0"/>
              <a:t>用户无需这一步骤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8BEE60-FCD1-4707-A713-889A32D4F77B}"/>
              </a:ext>
            </a:extLst>
          </p:cNvPr>
          <p:cNvSpPr txBox="1"/>
          <p:nvPr/>
        </p:nvSpPr>
        <p:spPr>
          <a:xfrm>
            <a:off x="7001190" y="2108091"/>
            <a:ext cx="21930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注：如果面板栏不见了，可以在导航栏 </a:t>
            </a:r>
            <a:r>
              <a:rPr lang="en-US" altLang="zh-CN" dirty="0"/>
              <a:t>-&gt; Terminal -&gt; New Terminal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1842B2-4564-42EE-9306-7ACB733E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4854"/>
            <a:ext cx="6888145" cy="30031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89B6ACB-E472-4CDD-AA7A-4B995F8D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9539"/>
            <a:ext cx="6870552" cy="15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6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9C6A8E-89DA-426D-A242-459E068FA6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918" y="1495356"/>
            <a:ext cx="8372163" cy="5232015"/>
          </a:xfrm>
        </p:spPr>
        <p:txBody>
          <a:bodyPr>
            <a:normAutofit/>
          </a:bodyPr>
          <a:lstStyle/>
          <a:p>
            <a:r>
              <a:rPr lang="zh-CN" altLang="en-US" dirty="0"/>
              <a:t>第二步：编辑</a:t>
            </a:r>
            <a:r>
              <a:rPr lang="en-US" altLang="zh-CN" dirty="0" err="1"/>
              <a:t>setting.json</a:t>
            </a:r>
            <a:r>
              <a:rPr lang="zh-CN" altLang="en-US" dirty="0"/>
              <a:t>并保存</a:t>
            </a:r>
            <a:endParaRPr lang="en-US" altLang="zh-CN" dirty="0"/>
          </a:p>
          <a:p>
            <a:pPr lvl="1"/>
            <a:r>
              <a:rPr lang="zh-CN" altLang="en-US" dirty="0"/>
              <a:t>将以下内容复制进</a:t>
            </a:r>
            <a:r>
              <a:rPr lang="en-US" altLang="zh-CN" dirty="0" err="1"/>
              <a:t>setting.json</a:t>
            </a:r>
            <a:r>
              <a:rPr lang="zh-CN" altLang="en-US" dirty="0"/>
              <a:t>，并保存。后续打开的新终端均为</a:t>
            </a:r>
            <a:r>
              <a:rPr lang="en-US" altLang="zh-CN" dirty="0" err="1"/>
              <a:t>conda</a:t>
            </a:r>
            <a:r>
              <a:rPr lang="zh-CN" altLang="en-US" dirty="0"/>
              <a:t>环境下的</a:t>
            </a:r>
            <a:r>
              <a:rPr lang="en-US" altLang="zh-CN" dirty="0"/>
              <a:t>python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34E679E-E671-4DB4-AEB9-B5796CCF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VS Code</a:t>
            </a:r>
            <a:r>
              <a:rPr lang="zh-CN" altLang="en-US" dirty="0"/>
              <a:t>的</a:t>
            </a:r>
            <a:r>
              <a:rPr lang="en-US" altLang="zh-CN" dirty="0"/>
              <a:t>Terminal/</a:t>
            </a:r>
            <a:r>
              <a:rPr lang="zh-CN" altLang="en-US" dirty="0"/>
              <a:t>终端（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DBAB8D-C687-4A7D-A7DC-5BC00C32B1A3}"/>
              </a:ext>
            </a:extLst>
          </p:cNvPr>
          <p:cNvSpPr txBox="1"/>
          <p:nvPr/>
        </p:nvSpPr>
        <p:spPr>
          <a:xfrm>
            <a:off x="494026" y="602530"/>
            <a:ext cx="37379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！！！ </a:t>
            </a:r>
            <a:r>
              <a:rPr lang="en-US" altLang="zh-CN" dirty="0"/>
              <a:t>Mac</a:t>
            </a:r>
            <a:r>
              <a:rPr lang="zh-CN" altLang="en-US" dirty="0"/>
              <a:t>用户无需这一步骤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18A356-78C2-4D73-85DB-D540E59889E5}"/>
              </a:ext>
            </a:extLst>
          </p:cNvPr>
          <p:cNvSpPr txBox="1"/>
          <p:nvPr/>
        </p:nvSpPr>
        <p:spPr>
          <a:xfrm>
            <a:off x="128115" y="2647741"/>
            <a:ext cx="8887767" cy="249299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"</a:t>
            </a:r>
            <a:r>
              <a:rPr lang="en-US" altLang="zh-CN" sz="1200" dirty="0" err="1">
                <a:latin typeface="Consolas" panose="020B0609020204030204" pitchFamily="49" charset="0"/>
              </a:rPr>
              <a:t>terminal.integrated.profiles.windows</a:t>
            </a:r>
            <a:r>
              <a:rPr lang="en-US" altLang="zh-CN" sz="1200" dirty="0">
                <a:latin typeface="Consolas" panose="020B0609020204030204" pitchFamily="49" charset="0"/>
              </a:rPr>
              <a:t>": 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    "Command Prompt": {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        "path": "cmd.exe",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        "</a:t>
            </a:r>
            <a:r>
              <a:rPr lang="en-US" altLang="zh-CN" sz="1200" dirty="0" err="1">
                <a:latin typeface="Consolas" panose="020B0609020204030204" pitchFamily="49" charset="0"/>
              </a:rPr>
              <a:t>args</a:t>
            </a:r>
            <a:r>
              <a:rPr lang="en-US" altLang="zh-CN" sz="1200" dirty="0">
                <a:latin typeface="Consolas" panose="020B0609020204030204" pitchFamily="49" charset="0"/>
              </a:rPr>
              <a:t>": [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            "/K" ,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            "C:\\ProgramData\\miniconda3\\Scripts\\activate.bat C:\\ProgramData\\miniconda3", 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        ],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        "</a:t>
            </a:r>
            <a:r>
              <a:rPr lang="en-US" altLang="zh-CN" sz="1200" dirty="0" err="1">
                <a:latin typeface="Consolas" panose="020B0609020204030204" pitchFamily="49" charset="0"/>
              </a:rPr>
              <a:t>title":"Command</a:t>
            </a:r>
            <a:r>
              <a:rPr lang="en-US" altLang="zh-CN" sz="1200" dirty="0">
                <a:latin typeface="Consolas" panose="020B0609020204030204" pitchFamily="49" charset="0"/>
              </a:rPr>
              <a:t> Prompt"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 "</a:t>
            </a:r>
            <a:r>
              <a:rPr lang="en-US" altLang="zh-CN" sz="1200" dirty="0" err="1">
                <a:latin typeface="Consolas" panose="020B0609020204030204" pitchFamily="49" charset="0"/>
              </a:rPr>
              <a:t>terminal.integrated.defaultProfile.windows</a:t>
            </a:r>
            <a:r>
              <a:rPr lang="en-US" altLang="zh-CN" sz="1200" dirty="0">
                <a:latin typeface="Consolas" panose="020B0609020204030204" pitchFamily="49" charset="0"/>
              </a:rPr>
              <a:t>": "Command Prompt",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}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35649E-CF19-47E5-A685-9F60CEE633F1}"/>
              </a:ext>
            </a:extLst>
          </p:cNvPr>
          <p:cNvSpPr txBox="1"/>
          <p:nvPr/>
        </p:nvSpPr>
        <p:spPr>
          <a:xfrm>
            <a:off x="4144946" y="5507614"/>
            <a:ext cx="45720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注：这里假设你的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miniconda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安装在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C:\\ProgramData\\miniconda3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。如果不是，请对该行做相应修改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497632C-4BB4-475C-8110-24287D1AF7DD}"/>
              </a:ext>
            </a:extLst>
          </p:cNvPr>
          <p:cNvCxnSpPr/>
          <p:nvPr/>
        </p:nvCxnSpPr>
        <p:spPr>
          <a:xfrm flipH="1" flipV="1">
            <a:off x="3883688" y="3964075"/>
            <a:ext cx="2567354" cy="1508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CCC6C3C-1053-4983-855F-8363FA4EE6C5}"/>
              </a:ext>
            </a:extLst>
          </p:cNvPr>
          <p:cNvCxnSpPr>
            <a:cxnSpLocks/>
          </p:cNvCxnSpPr>
          <p:nvPr/>
        </p:nvCxnSpPr>
        <p:spPr>
          <a:xfrm flipV="1">
            <a:off x="6451042" y="4009293"/>
            <a:ext cx="517490" cy="146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1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9C6A8E-89DA-426D-A242-459E068FA6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918" y="1495356"/>
            <a:ext cx="8372163" cy="5232015"/>
          </a:xfrm>
        </p:spPr>
        <p:txBody>
          <a:bodyPr>
            <a:normAutofit/>
          </a:bodyPr>
          <a:lstStyle/>
          <a:p>
            <a:r>
              <a:rPr lang="zh-CN" altLang="en-US" dirty="0"/>
              <a:t>最终效果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34E679E-E671-4DB4-AEB9-B5796CCF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VS Code</a:t>
            </a:r>
            <a:r>
              <a:rPr lang="zh-CN" altLang="en-US" dirty="0"/>
              <a:t>的</a:t>
            </a:r>
            <a:r>
              <a:rPr lang="en-US" altLang="zh-CN" dirty="0"/>
              <a:t>Terminal/</a:t>
            </a:r>
            <a:r>
              <a:rPr lang="zh-CN" altLang="en-US" dirty="0"/>
              <a:t>终端（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DBAB8D-C687-4A7D-A7DC-5BC00C32B1A3}"/>
              </a:ext>
            </a:extLst>
          </p:cNvPr>
          <p:cNvSpPr txBox="1"/>
          <p:nvPr/>
        </p:nvSpPr>
        <p:spPr>
          <a:xfrm>
            <a:off x="494026" y="602530"/>
            <a:ext cx="37379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！！！ </a:t>
            </a:r>
            <a:r>
              <a:rPr lang="en-US" altLang="zh-CN" dirty="0"/>
              <a:t>Mac</a:t>
            </a:r>
            <a:r>
              <a:rPr lang="zh-CN" altLang="en-US" dirty="0"/>
              <a:t>用户无需这一步骤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7F5B9EC-5697-414F-8943-486C0A5FB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18" y="1933887"/>
            <a:ext cx="8533570" cy="47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7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DB52A6-973B-45F2-803D-11394BF8AC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命令行及其使用</a:t>
            </a:r>
            <a:endParaRPr kumimoji="1"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及相关软件安装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编译器安装</a:t>
            </a:r>
            <a:endParaRPr lang="en-US" altLang="zh-CN" dirty="0"/>
          </a:p>
          <a:p>
            <a:pPr lvl="1"/>
            <a:r>
              <a:rPr lang="zh-CN" altLang="en-US" dirty="0"/>
              <a:t>集成开发环境（</a:t>
            </a:r>
            <a:r>
              <a:rPr lang="en-US" altLang="zh-CN" dirty="0"/>
              <a:t>IDE</a:t>
            </a:r>
            <a:r>
              <a:rPr lang="zh-CN" altLang="en-US" dirty="0"/>
              <a:t>）安装：</a:t>
            </a:r>
            <a:r>
              <a:rPr lang="en-US" altLang="zh-CN" dirty="0"/>
              <a:t>Visual Studio Code</a:t>
            </a:r>
            <a:r>
              <a:rPr lang="zh-CN" altLang="en-US" dirty="0"/>
              <a:t>安装与配置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如何运行</a:t>
            </a:r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程序？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260E52-DB21-480F-828D-A58B300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3081083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C8DEA9-D323-45E5-A696-3DC85F2351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0506" y="1655198"/>
            <a:ext cx="8595683" cy="4921498"/>
          </a:xfrm>
        </p:spPr>
        <p:txBody>
          <a:bodyPr>
            <a:normAutofit/>
          </a:bodyPr>
          <a:lstStyle/>
          <a:p>
            <a:r>
              <a:rPr lang="zh-CN" altLang="en-US" b="1" dirty="0"/>
              <a:t>方式一：交互式解释器（快速测试）</a:t>
            </a:r>
            <a:endParaRPr lang="en-US" altLang="zh-CN" b="1" dirty="0"/>
          </a:p>
          <a:p>
            <a:pPr lvl="1"/>
            <a:r>
              <a:rPr lang="zh-CN" altLang="en-US" dirty="0"/>
              <a:t>命令行终端输入</a:t>
            </a:r>
            <a:r>
              <a:rPr lang="en-US" altLang="zh-CN" dirty="0"/>
              <a:t>”python”</a:t>
            </a:r>
            <a:r>
              <a:rPr lang="zh-CN" altLang="en-US" dirty="0"/>
              <a:t>，直接执行代码</a:t>
            </a:r>
            <a:endParaRPr lang="en-US" altLang="zh-CN" dirty="0"/>
          </a:p>
          <a:p>
            <a:pPr lvl="1"/>
            <a:r>
              <a:rPr lang="zh-CN" altLang="en-US" dirty="0"/>
              <a:t>直接使用</a:t>
            </a:r>
            <a:r>
              <a:rPr lang="en-US" altLang="zh-CN" dirty="0"/>
              <a:t>python</a:t>
            </a:r>
            <a:r>
              <a:rPr lang="zh-CN" altLang="en-US" dirty="0"/>
              <a:t>编译器</a:t>
            </a:r>
            <a:endParaRPr lang="en-US" altLang="zh-CN" dirty="0"/>
          </a:p>
          <a:p>
            <a:r>
              <a:rPr lang="zh-CN" altLang="en-US" b="1" dirty="0"/>
              <a:t>方式二：命令行运行</a:t>
            </a:r>
            <a:r>
              <a:rPr lang="en-US" altLang="zh-CN" b="1" dirty="0" err="1"/>
              <a:t>py</a:t>
            </a:r>
            <a:r>
              <a:rPr lang="zh-CN" altLang="en-US" b="1" dirty="0"/>
              <a:t>脚本</a:t>
            </a:r>
            <a:r>
              <a:rPr lang="en-US" altLang="zh-CN" b="1" dirty="0"/>
              <a:t>(</a:t>
            </a:r>
            <a:r>
              <a:rPr lang="zh-CN" altLang="en-US" b="1" dirty="0"/>
              <a:t>小中大型项目</a:t>
            </a:r>
            <a:r>
              <a:rPr lang="en-US" altLang="zh-CN" b="1" dirty="0"/>
              <a:t>)</a:t>
            </a:r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python</a:t>
            </a:r>
            <a:r>
              <a:rPr lang="zh-CN" altLang="en-US" dirty="0"/>
              <a:t>程序保存在一个</a:t>
            </a:r>
            <a:r>
              <a:rPr lang="en-US" altLang="zh-CN" dirty="0"/>
              <a:t>*.</a:t>
            </a:r>
            <a:r>
              <a:rPr lang="en-US" altLang="zh-CN" dirty="0" err="1"/>
              <a:t>py</a:t>
            </a:r>
            <a:r>
              <a:rPr lang="zh-CN" altLang="en-US" dirty="0"/>
              <a:t>文件中，例如</a:t>
            </a:r>
            <a:r>
              <a:rPr lang="en-US" altLang="zh-CN" dirty="0"/>
              <a:t>hello.py</a:t>
            </a:r>
            <a:r>
              <a:rPr lang="zh-CN" altLang="en-US" dirty="0"/>
              <a:t>，称之为脚本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vs code</a:t>
            </a:r>
            <a:r>
              <a:rPr lang="zh-CN" altLang="en-US" dirty="0"/>
              <a:t>运行</a:t>
            </a:r>
            <a:r>
              <a:rPr lang="en-US" altLang="zh-CN" dirty="0"/>
              <a:t>*.</a:t>
            </a:r>
            <a:r>
              <a:rPr lang="en-US" altLang="zh-CN" dirty="0" err="1"/>
              <a:t>py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2"/>
            <a:r>
              <a:rPr lang="zh-CN" altLang="en-US" dirty="0"/>
              <a:t>这里</a:t>
            </a:r>
            <a:r>
              <a:rPr lang="en-US" altLang="zh-CN" dirty="0"/>
              <a:t>vs code</a:t>
            </a:r>
            <a:r>
              <a:rPr lang="zh-CN" altLang="en-US" dirty="0"/>
              <a:t>是通过命令行调用</a:t>
            </a:r>
            <a:r>
              <a:rPr lang="en-US" altLang="zh-CN" dirty="0"/>
              <a:t>Python</a:t>
            </a:r>
            <a:r>
              <a:rPr lang="zh-CN" altLang="en-US" dirty="0"/>
              <a:t>编译器来编译</a:t>
            </a:r>
            <a:r>
              <a:rPr lang="en-US" altLang="zh-CN" dirty="0"/>
              <a:t>*.</a:t>
            </a:r>
            <a:r>
              <a:rPr lang="en-US" altLang="zh-CN" dirty="0" err="1"/>
              <a:t>py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zh-CN" altLang="en-US" b="1" dirty="0"/>
              <a:t>方式三：交互式内核运行</a:t>
            </a:r>
            <a:r>
              <a:rPr lang="en-US" altLang="zh-CN" b="1" dirty="0" err="1"/>
              <a:t>ipynb</a:t>
            </a:r>
            <a:r>
              <a:rPr lang="zh-CN" altLang="en-US" b="1" dirty="0"/>
              <a:t>记事本</a:t>
            </a:r>
            <a:r>
              <a:rPr lang="en-US" altLang="zh-CN" b="1" dirty="0"/>
              <a:t>(</a:t>
            </a:r>
            <a:r>
              <a:rPr lang="zh-CN" altLang="en-US" b="1" dirty="0"/>
              <a:t>小中型项目，便于教学，展示和汇报等</a:t>
            </a:r>
            <a:r>
              <a:rPr lang="en-US" altLang="zh-CN" b="1" dirty="0"/>
              <a:t>)</a:t>
            </a:r>
          </a:p>
          <a:p>
            <a:pPr lvl="1"/>
            <a:r>
              <a:rPr lang="en-US" altLang="zh-CN" dirty="0"/>
              <a:t>Notebook </a:t>
            </a:r>
            <a:r>
              <a:rPr lang="zh-CN" altLang="en-US" dirty="0"/>
              <a:t>富文本，文件格式为*</a:t>
            </a:r>
            <a:r>
              <a:rPr lang="en-US" altLang="zh-CN" dirty="0"/>
              <a:t>.</a:t>
            </a:r>
            <a:r>
              <a:rPr lang="en-US" altLang="zh-CN" dirty="0" err="1"/>
              <a:t>ipynb</a:t>
            </a:r>
            <a:r>
              <a:rPr lang="zh-CN" altLang="en-US" dirty="0"/>
              <a:t>，可以混合代码，文本，图片，数学公式等，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vs code</a:t>
            </a:r>
            <a:r>
              <a:rPr lang="zh-CN" altLang="en-US" dirty="0"/>
              <a:t>运行</a:t>
            </a:r>
            <a:r>
              <a:rPr lang="en-US" altLang="zh-CN" dirty="0"/>
              <a:t>*.</a:t>
            </a:r>
            <a:r>
              <a:rPr lang="en-US" altLang="zh-CN" dirty="0" err="1"/>
              <a:t>ipynb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F400E4-3769-431C-BC5A-846F5006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如何运行</a:t>
            </a:r>
            <a:r>
              <a:rPr lang="en-US" altLang="zh-CN" dirty="0"/>
              <a:t>Python</a:t>
            </a:r>
            <a:r>
              <a:rPr lang="zh-CN" altLang="en-US" dirty="0"/>
              <a:t>程序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C0138-6CFE-40A7-9927-A172694510B8}"/>
              </a:ext>
            </a:extLst>
          </p:cNvPr>
          <p:cNvSpPr txBox="1"/>
          <p:nvPr/>
        </p:nvSpPr>
        <p:spPr>
          <a:xfrm>
            <a:off x="6390640" y="722990"/>
            <a:ext cx="26416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工欲善其事必先利其器</a:t>
            </a:r>
          </a:p>
        </p:txBody>
      </p:sp>
    </p:spTree>
    <p:extLst>
      <p:ext uri="{BB962C8B-B14F-4D97-AF65-F5344CB8AC3E}">
        <p14:creationId xmlns:p14="http://schemas.microsoft.com/office/powerpoint/2010/main" val="3565683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AAB28A-0499-48A9-9A40-FF052D5D7B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以三种方式运行</a:t>
            </a:r>
            <a:r>
              <a:rPr lang="en-US" altLang="zh-CN" dirty="0"/>
              <a:t>print(‘hello world’)</a:t>
            </a:r>
            <a:r>
              <a:rPr lang="zh-CN" altLang="en-US" dirty="0"/>
              <a:t>，并理解三种方式的优劣势</a:t>
            </a:r>
            <a:endParaRPr lang="en-US" altLang="zh-CN" dirty="0"/>
          </a:p>
          <a:p>
            <a:pPr lvl="1"/>
            <a:r>
              <a:rPr lang="zh-CN" altLang="en-US" dirty="0"/>
              <a:t>注意：</a:t>
            </a:r>
            <a:endParaRPr lang="en-US" altLang="zh-CN" dirty="0"/>
          </a:p>
          <a:p>
            <a:pPr lvl="2"/>
            <a:r>
              <a:rPr lang="zh-CN" altLang="en-US" dirty="0"/>
              <a:t>这里的引号是英文状态下的引号</a:t>
            </a:r>
            <a:endParaRPr lang="en-US" altLang="zh-CN" dirty="0"/>
          </a:p>
          <a:p>
            <a:pPr lvl="2"/>
            <a:r>
              <a:rPr lang="zh-CN" altLang="en-US" dirty="0"/>
              <a:t>文件名不能有空格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F2AA7-F81B-470C-A81E-158F5BBF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690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3E875F-1F19-44C9-9A6D-B01A85122A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6" y="1487558"/>
            <a:ext cx="8372163" cy="5275192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vs code</a:t>
            </a:r>
            <a:r>
              <a:rPr lang="zh-CN" altLang="en-US" dirty="0"/>
              <a:t>打开</a:t>
            </a:r>
            <a:r>
              <a:rPr lang="en-US" altLang="zh-CN" dirty="0"/>
              <a:t>/</a:t>
            </a:r>
            <a:r>
              <a:rPr lang="zh-CN" altLang="en-US" dirty="0"/>
              <a:t>新建命令行终端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注：看到</a:t>
            </a:r>
            <a:r>
              <a:rPr lang="en-US" altLang="zh-CN" dirty="0"/>
              <a:t>(base)</a:t>
            </a:r>
            <a:r>
              <a:rPr lang="zh-CN" altLang="en-US" dirty="0"/>
              <a:t>才代表</a:t>
            </a:r>
            <a:r>
              <a:rPr lang="en-US" altLang="zh-CN" dirty="0"/>
              <a:t>python</a:t>
            </a:r>
            <a:r>
              <a:rPr lang="zh-CN" altLang="en-US" dirty="0"/>
              <a:t>环境顺利激活了</a:t>
            </a:r>
            <a:endParaRPr lang="en-US" altLang="zh-CN" dirty="0"/>
          </a:p>
          <a:p>
            <a:r>
              <a:rPr lang="zh-CN" altLang="en-US" dirty="0"/>
              <a:t>如何退出终端</a:t>
            </a:r>
            <a:endParaRPr lang="en-US" altLang="zh-CN" dirty="0"/>
          </a:p>
          <a:p>
            <a:pPr lvl="1"/>
            <a:r>
              <a:rPr lang="zh-CN" altLang="en-US" dirty="0"/>
              <a:t>退出编译器：输入</a:t>
            </a:r>
            <a:r>
              <a:rPr lang="en-US" altLang="zh-CN" dirty="0"/>
              <a:t>exit()</a:t>
            </a:r>
            <a:r>
              <a:rPr lang="zh-CN" altLang="en-US" dirty="0"/>
              <a:t>；退出编译器后，再输入</a:t>
            </a:r>
            <a:r>
              <a:rPr lang="en-US" altLang="zh-CN" dirty="0"/>
              <a:t>exit</a:t>
            </a:r>
            <a:endParaRPr lang="zh-CN" altLang="en-US" dirty="0"/>
          </a:p>
          <a:p>
            <a:pPr lvl="1"/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B204CF-8626-44BE-AF3E-61071055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26" y="840328"/>
            <a:ext cx="8372163" cy="574183"/>
          </a:xfrm>
        </p:spPr>
        <p:txBody>
          <a:bodyPr/>
          <a:lstStyle/>
          <a:p>
            <a:r>
              <a:rPr lang="zh-CN" altLang="en-US" dirty="0"/>
              <a:t>方式一：交互式解释器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53A0C0-D3DA-4447-AED6-07ACAF78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4" y="2147555"/>
            <a:ext cx="8235196" cy="289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79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BCD0CD-461F-4C79-983E-E3E3A125D4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3386" y="1655198"/>
            <a:ext cx="8372163" cy="4921498"/>
          </a:xfrm>
        </p:spPr>
        <p:txBody>
          <a:bodyPr/>
          <a:lstStyle/>
          <a:p>
            <a:r>
              <a:rPr lang="zh-CN" altLang="en-US" dirty="0"/>
              <a:t>打开一个外部文件夹（存储代码的地方）</a:t>
            </a:r>
            <a:endParaRPr lang="en-US" altLang="zh-CN" dirty="0"/>
          </a:p>
          <a:p>
            <a:pPr lvl="1"/>
            <a:r>
              <a:rPr lang="en-US" altLang="zh-CN" dirty="0"/>
              <a:t>File -&gt; Open Folder</a:t>
            </a:r>
            <a:r>
              <a:rPr lang="zh-CN" altLang="en-US" dirty="0"/>
              <a:t>或者</a:t>
            </a:r>
            <a:r>
              <a:rPr lang="en-US" altLang="zh-CN" dirty="0"/>
              <a:t>Add Folder to Workspace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新建文件</a:t>
            </a:r>
            <a:endParaRPr lang="en-US" altLang="zh-CN" dirty="0"/>
          </a:p>
          <a:p>
            <a:pPr lvl="1"/>
            <a:r>
              <a:rPr lang="zh-CN" altLang="en-US" dirty="0"/>
              <a:t>侧边栏，点击新建文件，命名</a:t>
            </a:r>
            <a:r>
              <a:rPr lang="en-US" altLang="zh-CN" dirty="0"/>
              <a:t>hello.py</a:t>
            </a:r>
          </a:p>
          <a:p>
            <a:pPr lvl="1"/>
            <a:r>
              <a:rPr lang="zh-CN" altLang="en-US" dirty="0"/>
              <a:t>文件输入</a:t>
            </a:r>
            <a:r>
              <a:rPr lang="en-US" altLang="zh-CN" dirty="0"/>
              <a:t>print(“hello world”)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运行</a:t>
            </a:r>
            <a:r>
              <a:rPr lang="en-US" altLang="zh-CN" dirty="0"/>
              <a:t>hello.py</a:t>
            </a:r>
          </a:p>
          <a:p>
            <a:pPr lvl="1"/>
            <a:r>
              <a:rPr lang="zh-CN" altLang="en-US" dirty="0"/>
              <a:t>编辑栏右上方，点击运行。结果见面板栏的 </a:t>
            </a:r>
            <a:r>
              <a:rPr lang="en-US" altLang="zh-CN" dirty="0"/>
              <a:t>OUTPUT</a:t>
            </a:r>
          </a:p>
          <a:p>
            <a:pPr lvl="2"/>
            <a:r>
              <a:rPr lang="zh-CN" altLang="en-US" dirty="0"/>
              <a:t>如果提醒需要编辑器，则选择</a:t>
            </a:r>
            <a:r>
              <a:rPr lang="en-US" altLang="zh-CN" dirty="0" err="1"/>
              <a:t>Conda</a:t>
            </a:r>
            <a:r>
              <a:rPr lang="zh-CN" altLang="en-US" dirty="0"/>
              <a:t>（即带有‘</a:t>
            </a:r>
            <a:r>
              <a:rPr lang="en-US" altLang="zh-CN" dirty="0"/>
              <a:t>base</a:t>
            </a:r>
            <a:r>
              <a:rPr lang="zh-CN" altLang="en-US" dirty="0"/>
              <a:t>’的那个）</a:t>
            </a:r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D71C0F-63E6-4E18-A16C-4025BF3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方式二：</a:t>
            </a:r>
            <a:r>
              <a:rPr lang="zh-CN" altLang="en-US" b="1" dirty="0"/>
              <a:t>命令行运行</a:t>
            </a:r>
            <a:r>
              <a:rPr lang="en-US" altLang="zh-CN" b="1" dirty="0" err="1"/>
              <a:t>py</a:t>
            </a:r>
            <a:r>
              <a:rPr lang="zh-CN" altLang="en-US" b="1" dirty="0"/>
              <a:t>脚本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BF250C-7F45-4B3D-B9FC-9A80D429C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50"/>
          <a:stretch/>
        </p:blipFill>
        <p:spPr>
          <a:xfrm>
            <a:off x="5632558" y="2562111"/>
            <a:ext cx="3058056" cy="1965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AFCD23-9A0A-48DE-A6DB-8DB0D2E9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51" y="5813720"/>
            <a:ext cx="7504111" cy="9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3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DB52A6-973B-45F2-803D-11394BF8AC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命令行（</a:t>
            </a:r>
            <a:r>
              <a:rPr kumimoji="1" lang="en-US" altLang="zh-CN" dirty="0"/>
              <a:t>command line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允许用户使用文本与计算机互动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而不是图形界面（</a:t>
            </a:r>
            <a:r>
              <a:rPr kumimoji="1" lang="en-US" altLang="zh-CN" dirty="0"/>
              <a:t>GUI, graphical user interface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Can be very fast and it’s cool </a:t>
            </a:r>
            <a:r>
              <a:rPr lang="en-US" altLang="zh-CN" dirty="0">
                <a:sym typeface="Wingdings" panose="05000000000000000000" pitchFamily="2" charset="2"/>
              </a:rPr>
              <a:t>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命令行都有哪些？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MacOS/Linux/Unix: </a:t>
            </a:r>
            <a:r>
              <a:rPr kumimoji="1" lang="en-US" altLang="zh-CN" dirty="0">
                <a:solidFill>
                  <a:srgbClr val="FF0000"/>
                </a:solidFill>
              </a:rPr>
              <a:t>terminal/</a:t>
            </a:r>
            <a:r>
              <a:rPr kumimoji="1" lang="zh-CN" altLang="en-US" dirty="0">
                <a:solidFill>
                  <a:srgbClr val="FF0000"/>
                </a:solidFill>
              </a:rPr>
              <a:t>终端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/>
              <a:t>Windows</a:t>
            </a:r>
          </a:p>
          <a:p>
            <a:pPr lvl="2"/>
            <a:r>
              <a:rPr kumimoji="1" lang="en-US" altLang="zh-CN" dirty="0">
                <a:solidFill>
                  <a:srgbClr val="FF0000"/>
                </a:solidFill>
              </a:rPr>
              <a:t>Command Prompt (</a:t>
            </a:r>
            <a:r>
              <a:rPr kumimoji="1" lang="en-US" altLang="zh-CN" dirty="0" err="1">
                <a:solidFill>
                  <a:srgbClr val="FF0000"/>
                </a:solidFill>
              </a:rPr>
              <a:t>cmd</a:t>
            </a:r>
            <a:r>
              <a:rPr kumimoji="1" lang="en-US" altLang="zh-CN" dirty="0">
                <a:solidFill>
                  <a:srgbClr val="FF0000"/>
                </a:solidFill>
              </a:rPr>
              <a:t>, </a:t>
            </a:r>
            <a:r>
              <a:rPr kumimoji="1" lang="zh-CN" altLang="en-US" dirty="0">
                <a:solidFill>
                  <a:srgbClr val="FF0000"/>
                </a:solidFill>
              </a:rPr>
              <a:t>命令提示符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kumimoji="1" lang="en-US" altLang="zh-CN" dirty="0"/>
              <a:t>PowerShell</a:t>
            </a:r>
          </a:p>
          <a:p>
            <a:pPr lvl="2"/>
            <a:r>
              <a:rPr kumimoji="1" lang="en-US" altLang="zh-CN" dirty="0"/>
              <a:t>Cygwin</a:t>
            </a:r>
          </a:p>
          <a:p>
            <a:r>
              <a:rPr kumimoji="1" lang="zh-CN" altLang="en-US" dirty="0"/>
              <a:t>仅了解终端是什么即可，使用方式为非必须</a:t>
            </a:r>
            <a:endParaRPr kumimoji="1"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260E52-DB21-480F-828D-A58B300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</a:t>
            </a:r>
          </a:p>
        </p:txBody>
      </p:sp>
      <p:pic>
        <p:nvPicPr>
          <p:cNvPr id="4" name="Picture 4" descr="http://generalassembly.github.io/prework/command-line/Graphics/CLI.gif">
            <a:extLst>
              <a:ext uri="{FF2B5EF4-FFF2-40B4-BE49-F238E27FC236}">
                <a16:creationId xmlns:a16="http://schemas.microsoft.com/office/drawing/2014/main" id="{8EAF2F1D-4B2F-47E9-AC6B-5542CBAAE9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08" y="250824"/>
            <a:ext cx="3460376" cy="21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hlinkClick r:id="rId4" action="ppaction://hlinkfile"/>
            <a:extLst>
              <a:ext uri="{FF2B5EF4-FFF2-40B4-BE49-F238E27FC236}">
                <a16:creationId xmlns:a16="http://schemas.microsoft.com/office/drawing/2014/main" id="{BFDA8EF6-748B-45E2-A346-B9B2C9864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219" y="3226406"/>
            <a:ext cx="2257970" cy="31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57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F12E219-CBF1-4248-9BD5-4BEC4FC092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新建文件</a:t>
            </a:r>
            <a:r>
              <a:rPr lang="en-US" altLang="zh-CN" dirty="0" err="1"/>
              <a:t>hello.ipynb</a:t>
            </a:r>
            <a:endParaRPr lang="en-US" altLang="zh-CN" dirty="0"/>
          </a:p>
          <a:p>
            <a:r>
              <a:rPr lang="zh-CN" altLang="en-US" dirty="0"/>
              <a:t>在第一个</a:t>
            </a:r>
            <a:r>
              <a:rPr lang="en-US" altLang="zh-CN" dirty="0"/>
              <a:t>cell</a:t>
            </a:r>
            <a:r>
              <a:rPr lang="zh-CN" altLang="en-US" dirty="0"/>
              <a:t>（块）输入</a:t>
            </a:r>
            <a:r>
              <a:rPr lang="en-US" altLang="zh-CN" dirty="0"/>
              <a:t>print(“hello world”)</a:t>
            </a:r>
            <a:r>
              <a:rPr lang="zh-CN" altLang="en-US" dirty="0"/>
              <a:t>，点击</a:t>
            </a:r>
            <a:r>
              <a:rPr lang="en-US" altLang="zh-CN" dirty="0"/>
              <a:t>cell</a:t>
            </a:r>
            <a:r>
              <a:rPr lang="zh-CN" altLang="en-US" dirty="0"/>
              <a:t>左边三角形运行，结果见</a:t>
            </a:r>
            <a:r>
              <a:rPr lang="en-US" altLang="zh-CN" dirty="0"/>
              <a:t>cell</a:t>
            </a:r>
            <a:r>
              <a:rPr lang="zh-CN" altLang="en-US" dirty="0"/>
              <a:t>下方</a:t>
            </a:r>
            <a:endParaRPr lang="en-US" altLang="zh-CN" dirty="0"/>
          </a:p>
          <a:p>
            <a:pPr lvl="1"/>
            <a:r>
              <a:rPr lang="zh-CN" altLang="en-US" dirty="0"/>
              <a:t>如果提醒需要内核，则选择</a:t>
            </a:r>
            <a:r>
              <a:rPr lang="en-US" altLang="zh-CN" dirty="0" err="1"/>
              <a:t>Conda</a:t>
            </a:r>
            <a:r>
              <a:rPr lang="zh-CN" altLang="en-US" dirty="0"/>
              <a:t>（即带有‘</a:t>
            </a:r>
            <a:r>
              <a:rPr lang="en-US" altLang="zh-CN" dirty="0"/>
              <a:t>base</a:t>
            </a:r>
            <a:r>
              <a:rPr lang="zh-CN" altLang="en-US" dirty="0"/>
              <a:t>’的那个）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30BAA36-92E3-4865-9D83-3566BEC8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方式三：交互式内核运行</a:t>
            </a:r>
            <a:r>
              <a:rPr lang="en-US" altLang="zh-CN" b="1" dirty="0" err="1"/>
              <a:t>ipynb</a:t>
            </a:r>
            <a:r>
              <a:rPr lang="zh-CN" altLang="en-US" b="1" dirty="0"/>
              <a:t>记事本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3BFA76-3060-4AB4-A4DA-38E6F7EA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3529061"/>
            <a:ext cx="7499350" cy="32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5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8D01F2C-8E68-4100-9308-D419ACE791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918" y="1584862"/>
            <a:ext cx="8372163" cy="4921498"/>
          </a:xfrm>
        </p:spPr>
        <p:txBody>
          <a:bodyPr/>
          <a:lstStyle/>
          <a:p>
            <a:r>
              <a:rPr lang="zh-CN" altLang="en-US" dirty="0"/>
              <a:t>处理方法一：卸载之前其他版本的</a:t>
            </a:r>
            <a:r>
              <a:rPr lang="en-US" altLang="zh-CN" dirty="0"/>
              <a:t>python</a:t>
            </a:r>
          </a:p>
          <a:p>
            <a:r>
              <a:rPr lang="zh-CN" altLang="en-US" dirty="0"/>
              <a:t>处理方法二：可以在</a:t>
            </a:r>
            <a:r>
              <a:rPr lang="en-US" altLang="zh-CN" dirty="0"/>
              <a:t>vs code</a:t>
            </a:r>
            <a:r>
              <a:rPr lang="zh-CN" altLang="en-US" dirty="0"/>
              <a:t>中手动切换</a:t>
            </a:r>
            <a:r>
              <a:rPr lang="en-US" altLang="zh-CN" dirty="0"/>
              <a:t>Python</a:t>
            </a:r>
            <a:r>
              <a:rPr lang="zh-CN" altLang="en-US" dirty="0"/>
              <a:t>编译器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9607530-9F23-47C0-877B-BE89CEDC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68" y="669128"/>
            <a:ext cx="8372163" cy="574183"/>
          </a:xfrm>
        </p:spPr>
        <p:txBody>
          <a:bodyPr/>
          <a:lstStyle/>
          <a:p>
            <a:r>
              <a:rPr lang="zh-CN" altLang="en-US" dirty="0"/>
              <a:t>如果之前已经安装过</a:t>
            </a:r>
            <a:r>
              <a:rPr lang="en-US" altLang="zh-CN" dirty="0"/>
              <a:t>Python</a:t>
            </a:r>
            <a:r>
              <a:rPr lang="zh-CN" altLang="en-US" dirty="0"/>
              <a:t>，有多个</a:t>
            </a:r>
            <a:r>
              <a:rPr lang="en-US" altLang="zh-CN" dirty="0"/>
              <a:t>Python</a:t>
            </a:r>
            <a:r>
              <a:rPr lang="zh-CN" altLang="en-US" dirty="0"/>
              <a:t>编译器，怎么办？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1FE13-ACCA-4C36-8195-C45FEE01C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0"/>
          <a:stretch/>
        </p:blipFill>
        <p:spPr>
          <a:xfrm>
            <a:off x="0" y="2602286"/>
            <a:ext cx="4452987" cy="3733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8AE745-E5AB-4DD8-9449-0F4C9AF37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96"/>
          <a:stretch/>
        </p:blipFill>
        <p:spPr>
          <a:xfrm>
            <a:off x="4521758" y="2602286"/>
            <a:ext cx="4417360" cy="37312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1A21456-C63A-4789-B209-3CE41050CD9E}"/>
              </a:ext>
            </a:extLst>
          </p:cNvPr>
          <p:cNvSpPr txBox="1"/>
          <p:nvPr/>
        </p:nvSpPr>
        <p:spPr>
          <a:xfrm>
            <a:off x="385918" y="6398389"/>
            <a:ext cx="3803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命令行运行</a:t>
            </a:r>
            <a:r>
              <a:rPr lang="en-US" altLang="zh-CN" b="1" dirty="0" err="1">
                <a:solidFill>
                  <a:srgbClr val="FF0000"/>
                </a:solidFill>
              </a:rPr>
              <a:t>py</a:t>
            </a:r>
            <a:r>
              <a:rPr lang="zh-CN" altLang="en-US" b="1" dirty="0">
                <a:solidFill>
                  <a:srgbClr val="FF0000"/>
                </a:solidFill>
              </a:rPr>
              <a:t>脚本模式下，点这里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484259-FA8E-4762-953C-5B580DE9ABE2}"/>
              </a:ext>
            </a:extLst>
          </p:cNvPr>
          <p:cNvSpPr txBox="1"/>
          <p:nvPr/>
        </p:nvSpPr>
        <p:spPr>
          <a:xfrm>
            <a:off x="4457926" y="6388341"/>
            <a:ext cx="468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交互式内核运行</a:t>
            </a:r>
            <a:r>
              <a:rPr lang="en-US" altLang="zh-CN" b="1" dirty="0" err="1">
                <a:solidFill>
                  <a:srgbClr val="FF0000"/>
                </a:solidFill>
              </a:rPr>
              <a:t>ipynb</a:t>
            </a:r>
            <a:r>
              <a:rPr lang="zh-CN" altLang="en-US" b="1" dirty="0">
                <a:solidFill>
                  <a:srgbClr val="FF0000"/>
                </a:solidFill>
              </a:rPr>
              <a:t>记事本模式下，点这里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4">
            <a:extLst>
              <a:ext uri="{FF2B5EF4-FFF2-40B4-BE49-F238E27FC236}">
                <a16:creationId xmlns:a16="http://schemas.microsoft.com/office/drawing/2014/main" id="{3FCEF83D-2F9E-4F9D-B191-5BDF6408FAAE}"/>
              </a:ext>
            </a:extLst>
          </p:cNvPr>
          <p:cNvCxnSpPr>
            <a:cxnSpLocks/>
          </p:cNvCxnSpPr>
          <p:nvPr/>
        </p:nvCxnSpPr>
        <p:spPr>
          <a:xfrm flipV="1">
            <a:off x="3954796" y="6298873"/>
            <a:ext cx="1" cy="27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4">
            <a:extLst>
              <a:ext uri="{FF2B5EF4-FFF2-40B4-BE49-F238E27FC236}">
                <a16:creationId xmlns:a16="http://schemas.microsoft.com/office/drawing/2014/main" id="{FDA4394C-DEBF-4660-AE28-CDACCF675395}"/>
              </a:ext>
            </a:extLst>
          </p:cNvPr>
          <p:cNvCxnSpPr>
            <a:cxnSpLocks/>
          </p:cNvCxnSpPr>
          <p:nvPr/>
        </p:nvCxnSpPr>
        <p:spPr>
          <a:xfrm flipH="1" flipV="1">
            <a:off x="8068826" y="3331031"/>
            <a:ext cx="634202" cy="311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5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A09B7C-CE48-4D8C-8F2E-3D39EB2F15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块</a:t>
            </a:r>
            <a:r>
              <a:rPr lang="en-US" altLang="zh-CN" dirty="0"/>
              <a:t>(Cell)</a:t>
            </a:r>
            <a:r>
              <a:rPr lang="zh-CN" altLang="en-US" dirty="0"/>
              <a:t>为基本单位，主要包含文本块（</a:t>
            </a:r>
            <a:r>
              <a:rPr lang="en-US" altLang="zh-CN" dirty="0"/>
              <a:t>Markdown</a:t>
            </a:r>
            <a:r>
              <a:rPr lang="zh-CN" altLang="en-US" dirty="0"/>
              <a:t>）和代码块（</a:t>
            </a:r>
            <a:r>
              <a:rPr lang="en-US" altLang="zh-CN" dirty="0"/>
              <a:t>Code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文本块遵从</a:t>
            </a:r>
            <a:r>
              <a:rPr lang="en-US" altLang="zh-CN" dirty="0"/>
              <a:t>Markdown</a:t>
            </a:r>
            <a:r>
              <a:rPr lang="zh-CN" altLang="en-US" dirty="0"/>
              <a:t>格式，运行后即为富文本。</a:t>
            </a:r>
            <a:endParaRPr lang="en-US" altLang="zh-CN" dirty="0"/>
          </a:p>
          <a:p>
            <a:pPr lvl="2"/>
            <a:r>
              <a:rPr lang="en-US" altLang="zh-CN" dirty="0"/>
              <a:t>Quick tutorial of Markdown: </a:t>
            </a:r>
            <a:r>
              <a:rPr lang="en-US" altLang="zh-CN" dirty="0">
                <a:hlinkClick r:id="rId2"/>
              </a:rPr>
              <a:t>https://agea.github.io/tutorial.md/</a:t>
            </a:r>
            <a:endParaRPr lang="en-US" altLang="zh-CN" dirty="0"/>
          </a:p>
          <a:p>
            <a:pPr lvl="2"/>
            <a:r>
              <a:rPr lang="zh-CN" altLang="en-US" dirty="0"/>
              <a:t>最少需要知道：</a:t>
            </a:r>
            <a:endParaRPr lang="en-US" altLang="zh-CN" dirty="0"/>
          </a:p>
          <a:p>
            <a:pPr lvl="3"/>
            <a:r>
              <a:rPr lang="zh-CN" altLang="en-US" dirty="0"/>
              <a:t>换行：空行、两个空格 或者 </a:t>
            </a:r>
            <a:r>
              <a:rPr lang="en-US" altLang="zh-CN" dirty="0"/>
              <a:t>\</a:t>
            </a:r>
          </a:p>
          <a:p>
            <a:pPr lvl="3"/>
            <a:r>
              <a:rPr lang="zh-CN" altLang="en-US" dirty="0"/>
              <a:t>列表：*，</a:t>
            </a:r>
            <a:r>
              <a:rPr lang="en-US" altLang="zh-CN" dirty="0"/>
              <a:t>+</a:t>
            </a:r>
            <a:r>
              <a:rPr lang="zh-CN" altLang="en-US" dirty="0"/>
              <a:t>或者</a:t>
            </a:r>
            <a:r>
              <a:rPr lang="en-US" altLang="zh-CN" dirty="0"/>
              <a:t>-</a:t>
            </a:r>
            <a:r>
              <a:rPr lang="zh-CN" altLang="en-US" dirty="0"/>
              <a:t>开头，然后加上一个空格</a:t>
            </a:r>
            <a:endParaRPr lang="en-US" altLang="zh-CN" dirty="0"/>
          </a:p>
          <a:p>
            <a:pPr lvl="3"/>
            <a:r>
              <a:rPr lang="zh-CN" altLang="en-US" dirty="0"/>
              <a:t>标题：</a:t>
            </a:r>
            <a:r>
              <a:rPr lang="en-US" altLang="zh-CN" dirty="0"/>
              <a:t>#</a:t>
            </a:r>
            <a:r>
              <a:rPr lang="zh-CN" altLang="en-US" dirty="0"/>
              <a:t>开头，然后加上一个空格。其中</a:t>
            </a:r>
            <a:r>
              <a:rPr lang="en-US" altLang="zh-CN" dirty="0"/>
              <a:t>#</a:t>
            </a:r>
            <a:r>
              <a:rPr lang="zh-CN" altLang="en-US" dirty="0"/>
              <a:t>个数可以为</a:t>
            </a:r>
            <a:r>
              <a:rPr lang="en-US" altLang="zh-CN" dirty="0"/>
              <a:t>1-6</a:t>
            </a:r>
            <a:r>
              <a:rPr lang="zh-CN" altLang="en-US" dirty="0"/>
              <a:t>个，代表</a:t>
            </a:r>
            <a:r>
              <a:rPr lang="en-US" altLang="zh-CN" dirty="0"/>
              <a:t>1-6</a:t>
            </a:r>
            <a:r>
              <a:rPr lang="zh-CN" altLang="en-US" dirty="0"/>
              <a:t>级标题</a:t>
            </a:r>
            <a:endParaRPr lang="en-US" altLang="zh-CN" dirty="0"/>
          </a:p>
          <a:p>
            <a:pPr lvl="1"/>
            <a:r>
              <a:rPr lang="zh-CN" altLang="en-US" dirty="0"/>
              <a:t>代码块为</a:t>
            </a:r>
            <a:r>
              <a:rPr lang="en-US" altLang="zh-CN" dirty="0"/>
              <a:t>Python</a:t>
            </a:r>
            <a:r>
              <a:rPr lang="zh-CN" altLang="en-US" dirty="0"/>
              <a:t>代码，运行后，即为程序结果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1564E7-8693-49C6-9684-DF2A586B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Notebook</a:t>
            </a:r>
            <a:r>
              <a:rPr lang="zh-CN" altLang="en-US" dirty="0"/>
              <a:t>的用法</a:t>
            </a:r>
          </a:p>
        </p:txBody>
      </p:sp>
    </p:spTree>
    <p:extLst>
      <p:ext uri="{BB962C8B-B14F-4D97-AF65-F5344CB8AC3E}">
        <p14:creationId xmlns:p14="http://schemas.microsoft.com/office/powerpoint/2010/main" val="1911597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4373B4-B5EC-413D-A32F-1E3F7EAFC9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09C3CF-5A14-47AB-B1E8-B12B3BBB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CC29ED-50EA-4FEE-A528-FEDB37C1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3" y="0"/>
            <a:ext cx="8123814" cy="6858000"/>
          </a:xfrm>
          <a:prstGeom prst="rect">
            <a:avLst/>
          </a:prstGeom>
        </p:spPr>
      </p:pic>
      <p:sp>
        <p:nvSpPr>
          <p:cNvPr id="8" name="文本框 3">
            <a:extLst>
              <a:ext uri="{FF2B5EF4-FFF2-40B4-BE49-F238E27FC236}">
                <a16:creationId xmlns:a16="http://schemas.microsoft.com/office/drawing/2014/main" id="{7B616B3E-4267-4059-868D-D7F72881DF52}"/>
              </a:ext>
            </a:extLst>
          </p:cNvPr>
          <p:cNvSpPr txBox="1"/>
          <p:nvPr/>
        </p:nvSpPr>
        <p:spPr>
          <a:xfrm>
            <a:off x="1754397" y="-9913"/>
            <a:ext cx="232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添加代码、富文本块</a:t>
            </a:r>
          </a:p>
        </p:txBody>
      </p:sp>
      <p:cxnSp>
        <p:nvCxnSpPr>
          <p:cNvPr id="9" name="直接箭头连接符 4">
            <a:extLst>
              <a:ext uri="{FF2B5EF4-FFF2-40B4-BE49-F238E27FC236}">
                <a16:creationId xmlns:a16="http://schemas.microsoft.com/office/drawing/2014/main" id="{A72EB2F4-E497-444D-BB65-79DA54BD918B}"/>
              </a:ext>
            </a:extLst>
          </p:cNvPr>
          <p:cNvCxnSpPr>
            <a:cxnSpLocks/>
          </p:cNvCxnSpPr>
          <p:nvPr/>
        </p:nvCxnSpPr>
        <p:spPr>
          <a:xfrm flipH="1">
            <a:off x="1409700" y="359419"/>
            <a:ext cx="939800" cy="22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3">
            <a:extLst>
              <a:ext uri="{FF2B5EF4-FFF2-40B4-BE49-F238E27FC236}">
                <a16:creationId xmlns:a16="http://schemas.microsoft.com/office/drawing/2014/main" id="{B5198D45-77A2-451D-AEE7-C9DED785476F}"/>
              </a:ext>
            </a:extLst>
          </p:cNvPr>
          <p:cNvSpPr txBox="1"/>
          <p:nvPr/>
        </p:nvSpPr>
        <p:spPr>
          <a:xfrm>
            <a:off x="5177046" y="801028"/>
            <a:ext cx="3084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</a:t>
            </a:r>
            <a:r>
              <a:rPr lang="en-US" altLang="zh-CN" dirty="0">
                <a:solidFill>
                  <a:srgbClr val="FF0000"/>
                </a:solidFill>
              </a:rPr>
              <a:t>cell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… </a:t>
            </a:r>
            <a:r>
              <a:rPr lang="zh-CN" altLang="en-US" dirty="0">
                <a:solidFill>
                  <a:srgbClr val="FF0000"/>
                </a:solidFill>
              </a:rPr>
              <a:t>可以对该</a:t>
            </a:r>
            <a:r>
              <a:rPr lang="en-US" altLang="zh-CN" dirty="0">
                <a:solidFill>
                  <a:srgbClr val="FF0000"/>
                </a:solidFill>
              </a:rPr>
              <a:t>cell</a:t>
            </a:r>
            <a:r>
              <a:rPr lang="zh-CN" altLang="en-US" dirty="0">
                <a:solidFill>
                  <a:srgbClr val="FF0000"/>
                </a:solidFill>
              </a:rPr>
              <a:t>进行操作，比如复制块，粘贴块，改变块的类型等</a:t>
            </a:r>
          </a:p>
        </p:txBody>
      </p:sp>
      <p:cxnSp>
        <p:nvCxnSpPr>
          <p:cNvPr id="14" name="直接箭头连接符 4">
            <a:extLst>
              <a:ext uri="{FF2B5EF4-FFF2-40B4-BE49-F238E27FC236}">
                <a16:creationId xmlns:a16="http://schemas.microsoft.com/office/drawing/2014/main" id="{E7C119D0-36C9-4E3D-B0B9-22FC4C4ED3C3}"/>
              </a:ext>
            </a:extLst>
          </p:cNvPr>
          <p:cNvCxnSpPr>
            <a:cxnSpLocks/>
          </p:cNvCxnSpPr>
          <p:nvPr/>
        </p:nvCxnSpPr>
        <p:spPr>
          <a:xfrm>
            <a:off x="6978650" y="1679998"/>
            <a:ext cx="895350" cy="48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A46252A3-C940-4C28-90C4-18F451522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593" y="2035156"/>
            <a:ext cx="1420813" cy="261623"/>
          </a:xfrm>
          <a:prstGeom prst="rect">
            <a:avLst/>
          </a:prstGeom>
        </p:spPr>
      </p:pic>
      <p:sp>
        <p:nvSpPr>
          <p:cNvPr id="19" name="文本框 3">
            <a:extLst>
              <a:ext uri="{FF2B5EF4-FFF2-40B4-BE49-F238E27FC236}">
                <a16:creationId xmlns:a16="http://schemas.microsoft.com/office/drawing/2014/main" id="{99A5060E-66EA-4D03-A38B-3AC39168244E}"/>
              </a:ext>
            </a:extLst>
          </p:cNvPr>
          <p:cNvSpPr txBox="1"/>
          <p:nvPr/>
        </p:nvSpPr>
        <p:spPr>
          <a:xfrm>
            <a:off x="1278147" y="4525991"/>
            <a:ext cx="308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鼠标放在块的前后，还会显示在该位置添加块</a:t>
            </a:r>
          </a:p>
        </p:txBody>
      </p:sp>
      <p:cxnSp>
        <p:nvCxnSpPr>
          <p:cNvPr id="20" name="直接箭头连接符 4">
            <a:extLst>
              <a:ext uri="{FF2B5EF4-FFF2-40B4-BE49-F238E27FC236}">
                <a16:creationId xmlns:a16="http://schemas.microsoft.com/office/drawing/2014/main" id="{9EDCE7F8-06CE-4095-9153-BFE382E03C69}"/>
              </a:ext>
            </a:extLst>
          </p:cNvPr>
          <p:cNvCxnSpPr>
            <a:cxnSpLocks/>
          </p:cNvCxnSpPr>
          <p:nvPr/>
        </p:nvCxnSpPr>
        <p:spPr>
          <a:xfrm flipV="1">
            <a:off x="3629311" y="2271633"/>
            <a:ext cx="733139" cy="214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">
            <a:extLst>
              <a:ext uri="{FF2B5EF4-FFF2-40B4-BE49-F238E27FC236}">
                <a16:creationId xmlns:a16="http://schemas.microsoft.com/office/drawing/2014/main" id="{7E45707E-ECAE-41E3-A1C5-9B57DC791419}"/>
              </a:ext>
            </a:extLst>
          </p:cNvPr>
          <p:cNvSpPr txBox="1"/>
          <p:nvPr/>
        </p:nvSpPr>
        <p:spPr>
          <a:xfrm>
            <a:off x="4909886" y="-9913"/>
            <a:ext cx="232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这里还有导出功能</a:t>
            </a:r>
          </a:p>
        </p:txBody>
      </p:sp>
      <p:cxnSp>
        <p:nvCxnSpPr>
          <p:cNvPr id="24" name="直接箭头连接符 4">
            <a:extLst>
              <a:ext uri="{FF2B5EF4-FFF2-40B4-BE49-F238E27FC236}">
                <a16:creationId xmlns:a16="http://schemas.microsoft.com/office/drawing/2014/main" id="{B8097435-7A12-4B6F-B64A-953C913B245A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70757" y="359419"/>
            <a:ext cx="603093" cy="22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9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4C75A06-573A-4605-9FCD-32C11694C8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4165" y="1690480"/>
            <a:ext cx="3100074" cy="533748"/>
          </a:xfrm>
        </p:spPr>
        <p:txBody>
          <a:bodyPr/>
          <a:lstStyle/>
          <a:p>
            <a:r>
              <a:rPr kumimoji="1" lang="en-US" altLang="zh-CN" dirty="0"/>
              <a:t>MacOS/Linux/Unix</a:t>
            </a: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FC7145-4A3B-4FDD-8F7F-880A4A11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文件系统结构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844F6D8D-BB69-4884-8BD7-830F006D373E}"/>
              </a:ext>
            </a:extLst>
          </p:cNvPr>
          <p:cNvSpPr txBox="1">
            <a:spLocks/>
          </p:cNvSpPr>
          <p:nvPr/>
        </p:nvSpPr>
        <p:spPr>
          <a:xfrm>
            <a:off x="533635" y="1648958"/>
            <a:ext cx="3100074" cy="533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Windows</a:t>
            </a:r>
            <a:endParaRPr lang="zh-CN" altLang="en-US" dirty="0"/>
          </a:p>
        </p:txBody>
      </p:sp>
      <p:pic>
        <p:nvPicPr>
          <p:cNvPr id="1030" name="Picture 6" descr="Programmer's Survival Guide for Windows - CMD Shell, File System &amp;  Source-code Editors">
            <a:extLst>
              <a:ext uri="{FF2B5EF4-FFF2-40B4-BE49-F238E27FC236}">
                <a16:creationId xmlns:a16="http://schemas.microsoft.com/office/drawing/2014/main" id="{22E41250-F645-415F-83B0-3ED515DC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5" y="2098260"/>
            <a:ext cx="3020855" cy="42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EC9D2C-7C36-48BC-B1C2-DE4EBAF3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742" y="2364923"/>
            <a:ext cx="4605447" cy="27293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1545C7-FD9E-44FD-8052-664F34FBB606}"/>
              </a:ext>
            </a:extLst>
          </p:cNvPr>
          <p:cNvSpPr txBox="1"/>
          <p:nvPr/>
        </p:nvSpPr>
        <p:spPr>
          <a:xfrm>
            <a:off x="4972160" y="6368418"/>
            <a:ext cx="341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默认路径 </a:t>
            </a:r>
            <a:r>
              <a:rPr kumimoji="1" lang="en-US" altLang="zh-CN" dirty="0">
                <a:solidFill>
                  <a:srgbClr val="FF0000"/>
                </a:solidFill>
              </a:rPr>
              <a:t>/home/</a:t>
            </a:r>
            <a:r>
              <a:rPr kumimoji="1" lang="zh-CN" altLang="en-US" dirty="0">
                <a:solidFill>
                  <a:srgbClr val="FF0000"/>
                </a:solidFill>
              </a:rPr>
              <a:t>用户名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6C816A-62FB-49AA-85BF-E7B538CF339B}"/>
              </a:ext>
            </a:extLst>
          </p:cNvPr>
          <p:cNvSpPr txBox="1"/>
          <p:nvPr/>
        </p:nvSpPr>
        <p:spPr>
          <a:xfrm>
            <a:off x="755542" y="6368418"/>
            <a:ext cx="341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默认路径 </a:t>
            </a:r>
            <a:r>
              <a:rPr kumimoji="1" lang="en-US" altLang="zh-CN" dirty="0">
                <a:solidFill>
                  <a:srgbClr val="FF0000"/>
                </a:solidFill>
              </a:rPr>
              <a:t>C:\Users\</a:t>
            </a:r>
            <a:r>
              <a:rPr kumimoji="1" lang="zh-CN" altLang="en-US" dirty="0">
                <a:solidFill>
                  <a:srgbClr val="FF0000"/>
                </a:solidFill>
              </a:rPr>
              <a:t>用户名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15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1D64D32-436F-4B77-A81D-544ABB32B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遍历目录</a:t>
            </a:r>
            <a:endParaRPr lang="en-US" altLang="zh-CN" dirty="0"/>
          </a:p>
          <a:p>
            <a:pPr lvl="1"/>
            <a:r>
              <a:rPr lang="zh-CN" altLang="en-US" dirty="0"/>
              <a:t>显示当前路径的所有内容</a:t>
            </a:r>
            <a:r>
              <a:rPr lang="en-US" altLang="zh-CN" dirty="0"/>
              <a:t>: Mac</a:t>
            </a:r>
            <a:r>
              <a:rPr lang="zh-CN" altLang="en-US" dirty="0"/>
              <a:t>下为</a:t>
            </a:r>
            <a:r>
              <a:rPr lang="en-US" altLang="zh-CN" dirty="0"/>
              <a:t>ls; Windows</a:t>
            </a:r>
            <a:r>
              <a:rPr lang="zh-CN" altLang="en-US" dirty="0"/>
              <a:t>下为</a:t>
            </a:r>
            <a:r>
              <a:rPr lang="en-US" altLang="zh-CN" dirty="0" err="1"/>
              <a:t>dir</a:t>
            </a:r>
            <a:endParaRPr lang="en-US" altLang="zh-CN" dirty="0"/>
          </a:p>
          <a:p>
            <a:pPr lvl="2"/>
            <a:r>
              <a:rPr lang="en-US" altLang="zh-CN" dirty="0"/>
              <a:t>“.”</a:t>
            </a:r>
            <a:r>
              <a:rPr lang="zh-CN" altLang="en-US" dirty="0"/>
              <a:t>代表当前目录，</a:t>
            </a:r>
            <a:r>
              <a:rPr lang="en-US" altLang="zh-CN" dirty="0"/>
              <a:t> “..”</a:t>
            </a:r>
            <a:r>
              <a:rPr lang="zh-CN" altLang="en-US" dirty="0"/>
              <a:t>代表上一级目录</a:t>
            </a:r>
            <a:endParaRPr lang="en-US" altLang="zh-CN" dirty="0"/>
          </a:p>
          <a:p>
            <a:pPr lvl="1"/>
            <a:r>
              <a:rPr lang="zh-CN" altLang="en-US" dirty="0"/>
              <a:t>进入指定目录</a:t>
            </a:r>
            <a:r>
              <a:rPr lang="en-US" altLang="zh-CN" dirty="0"/>
              <a:t>(change directory): cd </a:t>
            </a:r>
          </a:p>
          <a:p>
            <a:pPr lvl="2"/>
            <a:r>
              <a:rPr lang="zh-CN" altLang="en-US" dirty="0"/>
              <a:t>例如 </a:t>
            </a:r>
            <a:r>
              <a:rPr lang="en-US" altLang="zh-CN" dirty="0"/>
              <a:t>“cd ..” </a:t>
            </a:r>
            <a:r>
              <a:rPr lang="zh-CN" altLang="en-US" dirty="0"/>
              <a:t>可以进入上一层目录</a:t>
            </a:r>
            <a:endParaRPr lang="en-US" altLang="zh-CN" dirty="0"/>
          </a:p>
          <a:p>
            <a:r>
              <a:rPr lang="zh-CN" altLang="en-US" dirty="0"/>
              <a:t>操作目录与文件</a:t>
            </a:r>
            <a:endParaRPr lang="en-US" altLang="zh-CN" dirty="0"/>
          </a:p>
          <a:p>
            <a:pPr lvl="1"/>
            <a:r>
              <a:rPr lang="zh-CN" altLang="en-US" dirty="0"/>
              <a:t>新建一个目录：</a:t>
            </a:r>
            <a:r>
              <a:rPr lang="en-US" altLang="zh-CN" dirty="0" err="1"/>
              <a:t>mkdir</a:t>
            </a:r>
            <a:r>
              <a:rPr lang="en-US" altLang="zh-CN" dirty="0"/>
              <a:t> xxx</a:t>
            </a:r>
          </a:p>
          <a:p>
            <a:pPr lvl="1"/>
            <a:r>
              <a:rPr lang="zh-CN" altLang="en-US" dirty="0"/>
              <a:t>移动或者重命名一个文件或者目录</a:t>
            </a:r>
            <a:r>
              <a:rPr lang="en-US" altLang="zh-CN" dirty="0"/>
              <a:t>: mv</a:t>
            </a:r>
          </a:p>
          <a:p>
            <a:pPr lvl="2"/>
            <a:r>
              <a:rPr lang="en-US" altLang="zh-CN" dirty="0"/>
              <a:t>mv a.txt b.txt: </a:t>
            </a:r>
            <a:r>
              <a:rPr lang="zh-CN" altLang="en-US" dirty="0"/>
              <a:t>将</a:t>
            </a:r>
            <a:r>
              <a:rPr lang="en-US" altLang="zh-CN" dirty="0"/>
              <a:t>a.txt</a:t>
            </a:r>
            <a:r>
              <a:rPr lang="zh-CN" altLang="en-US" dirty="0"/>
              <a:t>重命名成</a:t>
            </a:r>
            <a:r>
              <a:rPr lang="en-US" altLang="zh-CN" dirty="0"/>
              <a:t>b.txt</a:t>
            </a:r>
          </a:p>
          <a:p>
            <a:pPr lvl="2"/>
            <a:r>
              <a:rPr lang="en-US" altLang="zh-CN" dirty="0"/>
              <a:t>mv a.txt /b: </a:t>
            </a:r>
            <a:r>
              <a:rPr lang="zh-CN" altLang="en-US" dirty="0"/>
              <a:t>将</a:t>
            </a:r>
            <a:r>
              <a:rPr lang="en-US" altLang="zh-CN" dirty="0"/>
              <a:t>a.txt</a:t>
            </a:r>
            <a:r>
              <a:rPr lang="zh-CN" altLang="en-US" dirty="0"/>
              <a:t>移动至</a:t>
            </a:r>
            <a:r>
              <a:rPr lang="en-US" altLang="zh-CN" dirty="0"/>
              <a:t>/b</a:t>
            </a:r>
          </a:p>
          <a:p>
            <a:pPr lvl="1"/>
            <a:r>
              <a:rPr lang="zh-CN" altLang="en-US" dirty="0"/>
              <a:t>复制一个文件或者目录</a:t>
            </a:r>
            <a:endParaRPr lang="en-US" altLang="zh-CN" dirty="0"/>
          </a:p>
          <a:p>
            <a:pPr lvl="2"/>
            <a:r>
              <a:rPr lang="en-US" altLang="zh-CN" dirty="0"/>
              <a:t>cp a.txt /b: </a:t>
            </a:r>
            <a:r>
              <a:rPr lang="zh-CN" altLang="en-US" dirty="0"/>
              <a:t>将</a:t>
            </a:r>
            <a:r>
              <a:rPr lang="en-US" altLang="zh-CN" dirty="0"/>
              <a:t>a.txt</a:t>
            </a:r>
            <a:r>
              <a:rPr lang="zh-CN" altLang="en-US" dirty="0"/>
              <a:t>复制至</a:t>
            </a:r>
            <a:r>
              <a:rPr lang="en-US" altLang="zh-CN" dirty="0"/>
              <a:t>/b</a:t>
            </a:r>
          </a:p>
          <a:p>
            <a:pPr lvl="2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6F2E18-1FD9-4FF6-9E9D-D5AE2233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常见命令</a:t>
            </a:r>
          </a:p>
        </p:txBody>
      </p:sp>
    </p:spTree>
    <p:extLst>
      <p:ext uri="{BB962C8B-B14F-4D97-AF65-F5344CB8AC3E}">
        <p14:creationId xmlns:p14="http://schemas.microsoft.com/office/powerpoint/2010/main" val="143735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D677E9-83EC-48EB-9CD9-D5B01BA6E4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进入桌面</a:t>
            </a:r>
            <a:endParaRPr lang="en-US" altLang="zh-CN" dirty="0"/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用户：</a:t>
            </a:r>
            <a:r>
              <a:rPr lang="en-US" altLang="zh-CN" dirty="0"/>
              <a:t>cd c:\</a:t>
            </a:r>
            <a:r>
              <a:rPr lang="zh-CN" altLang="en-US" dirty="0"/>
              <a:t>用户名</a:t>
            </a:r>
            <a:r>
              <a:rPr lang="en-US" altLang="zh-CN" dirty="0"/>
              <a:t>\Desktop</a:t>
            </a:r>
          </a:p>
          <a:p>
            <a:pPr lvl="1"/>
            <a:r>
              <a:rPr lang="en-US" altLang="zh-CN" dirty="0"/>
              <a:t>Mac</a:t>
            </a:r>
            <a:r>
              <a:rPr lang="zh-CN" altLang="en-US" dirty="0"/>
              <a:t>用户：</a:t>
            </a:r>
            <a:r>
              <a:rPr lang="en-US" altLang="zh-CN" dirty="0"/>
              <a:t>cd /home/</a:t>
            </a:r>
            <a:r>
              <a:rPr lang="zh-CN" altLang="en-US" dirty="0"/>
              <a:t>用户名</a:t>
            </a:r>
            <a:r>
              <a:rPr lang="en-US" altLang="zh-CN" dirty="0"/>
              <a:t>/Desktop</a:t>
            </a:r>
          </a:p>
          <a:p>
            <a:r>
              <a:rPr lang="zh-CN" altLang="en-US" dirty="0"/>
              <a:t>新建文件夹</a:t>
            </a:r>
            <a:r>
              <a:rPr lang="en-US" altLang="zh-CN" dirty="0"/>
              <a:t>test, </a:t>
            </a:r>
            <a:r>
              <a:rPr lang="zh-CN" altLang="en-US" dirty="0"/>
              <a:t>并进入</a:t>
            </a:r>
            <a:endParaRPr lang="en-US" altLang="zh-CN" dirty="0"/>
          </a:p>
          <a:p>
            <a:pPr lvl="1"/>
            <a:r>
              <a:rPr lang="en-US" altLang="zh-CN" dirty="0" err="1"/>
              <a:t>mkdir</a:t>
            </a:r>
            <a:r>
              <a:rPr lang="en-US" altLang="zh-CN" dirty="0"/>
              <a:t> test</a:t>
            </a:r>
          </a:p>
          <a:p>
            <a:pPr lvl="1"/>
            <a:r>
              <a:rPr lang="en-US" altLang="zh-CN" dirty="0"/>
              <a:t>cd test</a:t>
            </a:r>
          </a:p>
          <a:p>
            <a:r>
              <a:rPr lang="zh-CN" altLang="en-US" dirty="0"/>
              <a:t>新建文件夹</a:t>
            </a:r>
            <a:r>
              <a:rPr lang="en-US" altLang="zh-CN" dirty="0"/>
              <a:t>Python</a:t>
            </a:r>
            <a:r>
              <a:rPr lang="zh-CN" altLang="en-US" dirty="0"/>
              <a:t>，显示当前目录，将</a:t>
            </a:r>
            <a:r>
              <a:rPr lang="en-US" altLang="zh-CN" dirty="0"/>
              <a:t>Python</a:t>
            </a:r>
            <a:r>
              <a:rPr lang="zh-CN" altLang="en-US" dirty="0"/>
              <a:t>重命名成</a:t>
            </a:r>
            <a:r>
              <a:rPr lang="en-US" altLang="zh-CN" dirty="0" err="1"/>
              <a:t>Python_course</a:t>
            </a:r>
            <a:r>
              <a:rPr lang="en-US" altLang="zh-CN" dirty="0"/>
              <a:t>,</a:t>
            </a:r>
            <a:r>
              <a:rPr lang="zh-CN" altLang="en-US" dirty="0"/>
              <a:t>再显示</a:t>
            </a:r>
            <a:endParaRPr lang="en-US" altLang="zh-CN" dirty="0"/>
          </a:p>
          <a:p>
            <a:pPr lvl="1"/>
            <a:r>
              <a:rPr lang="en-US" altLang="zh-CN" dirty="0" err="1"/>
              <a:t>mkdir</a:t>
            </a:r>
            <a:r>
              <a:rPr lang="en-US" altLang="zh-CN" dirty="0"/>
              <a:t> Python</a:t>
            </a:r>
          </a:p>
          <a:p>
            <a:pPr lvl="1"/>
            <a:r>
              <a:rPr lang="en-US" altLang="zh-CN" dirty="0"/>
              <a:t>ls</a:t>
            </a:r>
            <a:r>
              <a:rPr lang="zh-CN" altLang="en-US" dirty="0"/>
              <a:t>或者</a:t>
            </a:r>
            <a:r>
              <a:rPr lang="en-US" altLang="zh-CN" dirty="0" err="1"/>
              <a:t>dir</a:t>
            </a:r>
            <a:endParaRPr lang="en-US" altLang="zh-CN" dirty="0"/>
          </a:p>
          <a:p>
            <a:pPr lvl="1"/>
            <a:r>
              <a:rPr lang="en-US" altLang="zh-CN" dirty="0"/>
              <a:t>mv Python </a:t>
            </a:r>
            <a:r>
              <a:rPr lang="en-US" altLang="zh-CN" dirty="0" err="1"/>
              <a:t>Python_course</a:t>
            </a:r>
            <a:endParaRPr lang="en-US" altLang="zh-CN" dirty="0"/>
          </a:p>
          <a:p>
            <a:pPr lvl="1"/>
            <a:r>
              <a:rPr lang="en-US" altLang="zh-CN" dirty="0"/>
              <a:t>ls</a:t>
            </a:r>
            <a:r>
              <a:rPr lang="zh-CN" altLang="en-US" dirty="0"/>
              <a:t>或者</a:t>
            </a:r>
            <a:r>
              <a:rPr lang="en-US" altLang="zh-CN" dirty="0" err="1"/>
              <a:t>dir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FFAABF-1CE7-449D-AC8D-D806394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试一试</a:t>
            </a:r>
          </a:p>
        </p:txBody>
      </p:sp>
    </p:spTree>
    <p:extLst>
      <p:ext uri="{BB962C8B-B14F-4D97-AF65-F5344CB8AC3E}">
        <p14:creationId xmlns:p14="http://schemas.microsoft.com/office/powerpoint/2010/main" val="56435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DB52A6-973B-45F2-803D-11394BF8AC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命令行及其使用</a:t>
            </a:r>
            <a:endParaRPr kumimoji="1"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及相关软件安装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>
                <a:solidFill>
                  <a:srgbClr val="FF0000"/>
                </a:solidFill>
              </a:rPr>
              <a:t>编译器安装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集成开发环境（</a:t>
            </a:r>
            <a:r>
              <a:rPr lang="en-US" altLang="zh-CN" dirty="0"/>
              <a:t>IDE</a:t>
            </a:r>
            <a:r>
              <a:rPr lang="zh-CN" altLang="en-US" dirty="0"/>
              <a:t>）安装：</a:t>
            </a:r>
            <a:r>
              <a:rPr lang="en-US" altLang="zh-CN" dirty="0"/>
              <a:t> Visual Studio Code</a:t>
            </a:r>
            <a:r>
              <a:rPr lang="zh-CN" altLang="en-US" dirty="0"/>
              <a:t>安装与配置</a:t>
            </a:r>
            <a:endParaRPr lang="en-US" altLang="zh-CN" dirty="0"/>
          </a:p>
          <a:p>
            <a:r>
              <a:rPr lang="zh-CN" altLang="en-US" dirty="0"/>
              <a:t>如何运行</a:t>
            </a:r>
            <a:r>
              <a:rPr lang="en-US" altLang="zh-CN" dirty="0"/>
              <a:t>Python</a:t>
            </a:r>
            <a:r>
              <a:rPr lang="zh-CN" altLang="en-US" dirty="0"/>
              <a:t>程序？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260E52-DB21-480F-828D-A58B300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237342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DB52A6-973B-45F2-803D-11394BF8AC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版本选择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Python3: 2008</a:t>
            </a:r>
            <a:r>
              <a:rPr kumimoji="1" lang="zh-CN" altLang="en-US" dirty="0"/>
              <a:t>发布，现在主流版本， 最新版本</a:t>
            </a:r>
            <a:r>
              <a:rPr kumimoji="1" lang="en-US" altLang="zh-CN" dirty="0"/>
              <a:t>3.12</a:t>
            </a:r>
          </a:p>
          <a:p>
            <a:pPr lvl="1"/>
            <a:r>
              <a:rPr kumimoji="1" lang="en-US" altLang="zh-CN" dirty="0"/>
              <a:t>Python2: 2000</a:t>
            </a:r>
            <a:r>
              <a:rPr kumimoji="1" lang="zh-CN" altLang="en-US" dirty="0"/>
              <a:t>发布，历史遗留版本，</a:t>
            </a:r>
            <a:r>
              <a:rPr kumimoji="1" lang="en-US" altLang="zh-CN" dirty="0"/>
              <a:t>2020</a:t>
            </a:r>
            <a:r>
              <a:rPr kumimoji="1" lang="zh-CN" altLang="en-US" dirty="0"/>
              <a:t>停止维护，最新版本</a:t>
            </a:r>
            <a:r>
              <a:rPr kumimoji="1" lang="en-US" altLang="zh-CN" dirty="0"/>
              <a:t>2.7</a:t>
            </a:r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260E52-DB21-480F-828D-A58B300D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102599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450C437-471D-498B-8E8C-FE05DC76C9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安装</a:t>
            </a:r>
            <a:r>
              <a:rPr lang="en-US" altLang="zh-CN" dirty="0"/>
              <a:t>Python 3.7/</a:t>
            </a:r>
            <a:r>
              <a:rPr lang="en-US" altLang="zh-CN" dirty="0">
                <a:solidFill>
                  <a:srgbClr val="FF0000"/>
                </a:solidFill>
              </a:rPr>
              <a:t>3.8/3.9/3.10/3.11/3.12/3.13</a:t>
            </a:r>
            <a:r>
              <a:rPr lang="zh-CN" altLang="en-US" dirty="0"/>
              <a:t>（</a:t>
            </a:r>
            <a:r>
              <a:rPr kumimoji="1" lang="en-US" altLang="zh-CN" dirty="0"/>
              <a:t>Mac/Linux/Unix: </a:t>
            </a:r>
            <a:r>
              <a:rPr kumimoji="1" lang="zh-CN" altLang="en-US" dirty="0"/>
              <a:t>自带</a:t>
            </a:r>
            <a:r>
              <a:rPr kumimoji="1" lang="en-US" altLang="zh-CN" dirty="0"/>
              <a:t>2.7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3.x</a:t>
            </a:r>
            <a:r>
              <a:rPr kumimoji="1" lang="zh-CN" altLang="en-US" dirty="0"/>
              <a:t>版本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方式一：官网下载安装：</a:t>
            </a:r>
            <a:r>
              <a:rPr kumimoji="1"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这种方式不方便进行环境维护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方式二：通过</a:t>
            </a:r>
            <a:r>
              <a:rPr lang="en-US" altLang="zh-CN" dirty="0" err="1">
                <a:solidFill>
                  <a:srgbClr val="FF0000"/>
                </a:solidFill>
              </a:rPr>
              <a:t>Miniconda</a:t>
            </a:r>
            <a:r>
              <a:rPr lang="en-US" altLang="zh-CN" dirty="0">
                <a:solidFill>
                  <a:srgbClr val="FF0000"/>
                </a:solidFill>
              </a:rPr>
              <a:t>(Anaconda</a:t>
            </a:r>
            <a:r>
              <a:rPr lang="zh-CN" altLang="en-US" dirty="0">
                <a:solidFill>
                  <a:srgbClr val="FF0000"/>
                </a:solidFill>
              </a:rPr>
              <a:t>的精简版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安装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dirty="0">
                <a:hlinkClick r:id="rId4"/>
              </a:rPr>
              <a:t>Anaconda</a:t>
            </a:r>
            <a:r>
              <a:rPr lang="zh-CN" altLang="en-US" dirty="0"/>
              <a:t>是一个</a:t>
            </a:r>
            <a:r>
              <a:rPr lang="en-US" altLang="zh-CN" dirty="0"/>
              <a:t>Python</a:t>
            </a:r>
            <a:r>
              <a:rPr lang="zh-CN" altLang="en-US" dirty="0"/>
              <a:t>发行版，支持 </a:t>
            </a:r>
            <a:r>
              <a:rPr lang="en-US" altLang="zh-CN" dirty="0"/>
              <a:t>Linux, Mac, Windows</a:t>
            </a:r>
            <a:r>
              <a:rPr lang="zh-CN" altLang="en-US" dirty="0"/>
              <a:t>系统，提供了包管理与环境管理的功能，可以很方便地解决</a:t>
            </a:r>
            <a:r>
              <a:rPr lang="zh-CN" altLang="en-US" b="1" dirty="0"/>
              <a:t>多版本</a:t>
            </a:r>
            <a:r>
              <a:rPr lang="en-US" altLang="zh-CN" b="1" dirty="0"/>
              <a:t>python</a:t>
            </a:r>
            <a:r>
              <a:rPr lang="zh-CN" altLang="en-US" b="1" dirty="0"/>
              <a:t>并存</a:t>
            </a:r>
            <a:r>
              <a:rPr lang="zh-CN" altLang="en-US" dirty="0"/>
              <a:t>、切换以及各种第三方包安装问题。由于预先安装了许多软件和包（不一定用得到），</a:t>
            </a:r>
            <a:r>
              <a:rPr lang="en-US" altLang="zh-CN" dirty="0"/>
              <a:t>Windows</a:t>
            </a:r>
            <a:r>
              <a:rPr lang="zh-CN" altLang="en-US" dirty="0"/>
              <a:t>下安装大小约为</a:t>
            </a:r>
            <a:r>
              <a:rPr lang="en-US" altLang="zh-CN" dirty="0"/>
              <a:t>5GB</a:t>
            </a:r>
            <a:r>
              <a:rPr lang="zh-CN" altLang="en-US" dirty="0"/>
              <a:t>（</a:t>
            </a:r>
            <a:r>
              <a:rPr lang="en-US" altLang="zh-CN" dirty="0"/>
              <a:t>Mac</a:t>
            </a:r>
            <a:r>
              <a:rPr lang="zh-CN" altLang="en-US" dirty="0"/>
              <a:t>下安装的大小暂未测试），故而建议使用</a:t>
            </a:r>
            <a:r>
              <a:rPr lang="en-US" altLang="zh-CN" dirty="0" err="1"/>
              <a:t>Miniconda</a:t>
            </a:r>
            <a:r>
              <a:rPr lang="zh-CN" altLang="en-US" dirty="0"/>
              <a:t>。</a:t>
            </a:r>
            <a:r>
              <a:rPr lang="en-US" altLang="zh-CN" dirty="0" err="1">
                <a:hlinkClick r:id="rId5"/>
              </a:rPr>
              <a:t>Miniconda</a:t>
            </a:r>
            <a:r>
              <a:rPr lang="zh-CN" altLang="en-US" dirty="0"/>
              <a:t>，顾名思义，它只包含最基本的内容</a:t>
            </a:r>
            <a:r>
              <a:rPr lang="en-US" altLang="zh-CN" dirty="0"/>
              <a:t>——python</a:t>
            </a:r>
            <a:r>
              <a:rPr lang="zh-CN" altLang="en-US" dirty="0"/>
              <a:t>与</a:t>
            </a:r>
            <a:r>
              <a:rPr lang="en-US" altLang="zh-CN" dirty="0" err="1"/>
              <a:t>conda</a:t>
            </a:r>
            <a:r>
              <a:rPr lang="zh-CN" altLang="en-US" dirty="0"/>
              <a:t>，以及相关的必须依赖项，</a:t>
            </a:r>
            <a:r>
              <a:rPr lang="en-US" altLang="zh-CN" dirty="0"/>
              <a:t>Windows</a:t>
            </a:r>
            <a:r>
              <a:rPr lang="zh-CN" altLang="en-US" dirty="0"/>
              <a:t>下安装大小只有</a:t>
            </a:r>
            <a:r>
              <a:rPr lang="en-US" altLang="zh-CN" dirty="0"/>
              <a:t>500MB</a:t>
            </a:r>
            <a:r>
              <a:rPr lang="zh-CN" altLang="en-US" dirty="0"/>
              <a:t>（</a:t>
            </a:r>
            <a:r>
              <a:rPr lang="en-US" altLang="zh-CN" dirty="0"/>
              <a:t>Mac</a:t>
            </a:r>
            <a:r>
              <a:rPr lang="zh-CN" altLang="en-US" dirty="0"/>
              <a:t>下安装的大小暂未测试）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这一步：实际上是安装</a:t>
            </a:r>
            <a:r>
              <a:rPr lang="en-US" altLang="zh-CN" dirty="0"/>
              <a:t>Python</a:t>
            </a:r>
            <a:r>
              <a:rPr lang="zh-CN" altLang="en-US" dirty="0"/>
              <a:t>编译器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F4DD19C-973C-43A9-87D7-7A62CA0C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715121915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自定义 1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0086D1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7771</TotalTime>
  <Words>2150</Words>
  <Application>Microsoft Macintosh PowerPoint</Application>
  <PresentationFormat>On-screen Show (4:3)</PresentationFormat>
  <Paragraphs>270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等线</vt:lpstr>
      <vt:lpstr>等线 Light</vt:lpstr>
      <vt:lpstr>微软雅黑</vt:lpstr>
      <vt:lpstr>Arial</vt:lpstr>
      <vt:lpstr>Calibri</vt:lpstr>
      <vt:lpstr>Consolas</vt:lpstr>
      <vt:lpstr>Helvetica Neue</vt:lpstr>
      <vt:lpstr>Wingdings</vt:lpstr>
      <vt:lpstr>2016-VI主题</vt:lpstr>
      <vt:lpstr>Python的安装与使用</vt:lpstr>
      <vt:lpstr>内容</vt:lpstr>
      <vt:lpstr>命令行</vt:lpstr>
      <vt:lpstr>文件系统结构</vt:lpstr>
      <vt:lpstr>常见命令</vt:lpstr>
      <vt:lpstr>试一试</vt:lpstr>
      <vt:lpstr>内容</vt:lpstr>
      <vt:lpstr>Python版本</vt:lpstr>
      <vt:lpstr>Python安装</vt:lpstr>
      <vt:lpstr>通过Miniconda安装Python</vt:lpstr>
      <vt:lpstr>特别提醒：如果你的电脑用户名包含非英文字符（如中文韩文等） </vt:lpstr>
      <vt:lpstr>Mac用户：特殊事项</vt:lpstr>
      <vt:lpstr>验证是否安装成功?</vt:lpstr>
      <vt:lpstr>验证是否安装成功?</vt:lpstr>
      <vt:lpstr>Revisit: 程序与计算机</vt:lpstr>
      <vt:lpstr>内容</vt:lpstr>
      <vt:lpstr>集成开发环境（IDE）</vt:lpstr>
      <vt:lpstr>VS code安装</vt:lpstr>
      <vt:lpstr>PowerPoint Presentation</vt:lpstr>
      <vt:lpstr>PowerPoint Presentation</vt:lpstr>
      <vt:lpstr>VS Code配置</vt:lpstr>
      <vt:lpstr>配置VS Code的Terminal/终端（1）</vt:lpstr>
      <vt:lpstr>配置VS Code的Terminal/终端（2）</vt:lpstr>
      <vt:lpstr>配置VS Code的Terminal/终端（3）</vt:lpstr>
      <vt:lpstr>内容</vt:lpstr>
      <vt:lpstr>如何运行Python程序</vt:lpstr>
      <vt:lpstr>Demo</vt:lpstr>
      <vt:lpstr>方式一：交互式解释器</vt:lpstr>
      <vt:lpstr>方式二：命令行运行py脚本</vt:lpstr>
      <vt:lpstr>方式三：交互式内核运行ipynb记事本</vt:lpstr>
      <vt:lpstr>如果之前已经安装过Python，有多个Python编译器，怎么办？</vt:lpstr>
      <vt:lpstr>Notebook的用法</vt:lpstr>
      <vt:lpstr>PowerPoint Presentation</vt:lpstr>
      <vt:lpstr>PowerPoint Presentation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Xuan Wei</cp:lastModifiedBy>
  <cp:revision>505</cp:revision>
  <dcterms:created xsi:type="dcterms:W3CDTF">2016-01-21T16:32:22Z</dcterms:created>
  <dcterms:modified xsi:type="dcterms:W3CDTF">2025-02-11T03:58:54Z</dcterms:modified>
</cp:coreProperties>
</file>